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314" r:id="rId2"/>
    <p:sldId id="256" r:id="rId3"/>
    <p:sldId id="301" r:id="rId4"/>
    <p:sldId id="266" r:id="rId5"/>
    <p:sldId id="312" r:id="rId6"/>
    <p:sldId id="313" r:id="rId7"/>
    <p:sldId id="309" r:id="rId8"/>
    <p:sldId id="302" r:id="rId9"/>
    <p:sldId id="293" r:id="rId10"/>
    <p:sldId id="320" r:id="rId11"/>
    <p:sldId id="306" r:id="rId12"/>
    <p:sldId id="286" r:id="rId13"/>
    <p:sldId id="322" r:id="rId14"/>
    <p:sldId id="291" r:id="rId15"/>
    <p:sldId id="300" r:id="rId16"/>
    <p:sldId id="310" r:id="rId17"/>
    <p:sldId id="316" r:id="rId18"/>
    <p:sldId id="317" r:id="rId19"/>
    <p:sldId id="315" r:id="rId20"/>
    <p:sldId id="304" r:id="rId21"/>
  </p:sldIdLst>
  <p:sldSz cx="9144000" cy="6858000" type="screen4x3"/>
  <p:notesSz cx="7010400" cy="9296400"/>
  <p:defaultTextStyle>
    <a:defPPr>
      <a:defRPr lang="en-US"/>
    </a:defPPr>
    <a:lvl1pPr algn="ctr" rtl="0" fontAlgn="base">
      <a:spcBef>
        <a:spcPct val="0"/>
      </a:spcBef>
      <a:spcAft>
        <a:spcPct val="0"/>
      </a:spcAft>
      <a:defRPr sz="1600" kern="1200">
        <a:solidFill>
          <a:schemeClr val="bg1"/>
        </a:solidFill>
        <a:latin typeface="Arial" charset="0"/>
        <a:ea typeface="+mn-ea"/>
        <a:cs typeface="+mn-cs"/>
      </a:defRPr>
    </a:lvl1pPr>
    <a:lvl2pPr marL="457200" algn="ctr" rtl="0" fontAlgn="base">
      <a:spcBef>
        <a:spcPct val="0"/>
      </a:spcBef>
      <a:spcAft>
        <a:spcPct val="0"/>
      </a:spcAft>
      <a:defRPr sz="1600" kern="1200">
        <a:solidFill>
          <a:schemeClr val="bg1"/>
        </a:solidFill>
        <a:latin typeface="Arial" charset="0"/>
        <a:ea typeface="+mn-ea"/>
        <a:cs typeface="+mn-cs"/>
      </a:defRPr>
    </a:lvl2pPr>
    <a:lvl3pPr marL="914400" algn="ctr" rtl="0" fontAlgn="base">
      <a:spcBef>
        <a:spcPct val="0"/>
      </a:spcBef>
      <a:spcAft>
        <a:spcPct val="0"/>
      </a:spcAft>
      <a:defRPr sz="1600" kern="1200">
        <a:solidFill>
          <a:schemeClr val="bg1"/>
        </a:solidFill>
        <a:latin typeface="Arial" charset="0"/>
        <a:ea typeface="+mn-ea"/>
        <a:cs typeface="+mn-cs"/>
      </a:defRPr>
    </a:lvl3pPr>
    <a:lvl4pPr marL="1371600" algn="ctr" rtl="0" fontAlgn="base">
      <a:spcBef>
        <a:spcPct val="0"/>
      </a:spcBef>
      <a:spcAft>
        <a:spcPct val="0"/>
      </a:spcAft>
      <a:defRPr sz="1600" kern="1200">
        <a:solidFill>
          <a:schemeClr val="bg1"/>
        </a:solidFill>
        <a:latin typeface="Arial" charset="0"/>
        <a:ea typeface="+mn-ea"/>
        <a:cs typeface="+mn-cs"/>
      </a:defRPr>
    </a:lvl4pPr>
    <a:lvl5pPr marL="1828800" algn="ctr" rtl="0" fontAlgn="base">
      <a:spcBef>
        <a:spcPct val="0"/>
      </a:spcBef>
      <a:spcAft>
        <a:spcPct val="0"/>
      </a:spcAft>
      <a:defRPr sz="1600" kern="1200">
        <a:solidFill>
          <a:schemeClr val="bg1"/>
        </a:solidFill>
        <a:latin typeface="Arial" charset="0"/>
        <a:ea typeface="+mn-ea"/>
        <a:cs typeface="+mn-cs"/>
      </a:defRPr>
    </a:lvl5pPr>
    <a:lvl6pPr marL="2286000" algn="l" defTabSz="914400" rtl="0" eaLnBrk="1" latinLnBrk="0" hangingPunct="1">
      <a:defRPr sz="1600" kern="1200">
        <a:solidFill>
          <a:schemeClr val="bg1"/>
        </a:solidFill>
        <a:latin typeface="Arial" charset="0"/>
        <a:ea typeface="+mn-ea"/>
        <a:cs typeface="+mn-cs"/>
      </a:defRPr>
    </a:lvl6pPr>
    <a:lvl7pPr marL="2743200" algn="l" defTabSz="914400" rtl="0" eaLnBrk="1" latinLnBrk="0" hangingPunct="1">
      <a:defRPr sz="1600" kern="1200">
        <a:solidFill>
          <a:schemeClr val="bg1"/>
        </a:solidFill>
        <a:latin typeface="Arial" charset="0"/>
        <a:ea typeface="+mn-ea"/>
        <a:cs typeface="+mn-cs"/>
      </a:defRPr>
    </a:lvl7pPr>
    <a:lvl8pPr marL="3200400" algn="l" defTabSz="914400" rtl="0" eaLnBrk="1" latinLnBrk="0" hangingPunct="1">
      <a:defRPr sz="1600" kern="1200">
        <a:solidFill>
          <a:schemeClr val="bg1"/>
        </a:solidFill>
        <a:latin typeface="Arial" charset="0"/>
        <a:ea typeface="+mn-ea"/>
        <a:cs typeface="+mn-cs"/>
      </a:defRPr>
    </a:lvl8pPr>
    <a:lvl9pPr marL="3657600" algn="l" defTabSz="914400" rtl="0" eaLnBrk="1" latinLnBrk="0" hangingPunct="1">
      <a:defRPr sz="1600"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3936">
          <p15:clr>
            <a:srgbClr val="A4A3A4"/>
          </p15:clr>
        </p15:guide>
        <p15:guide id="2" pos="2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C96"/>
    <a:srgbClr val="20238C"/>
    <a:srgbClr val="2B2C93"/>
    <a:srgbClr val="2A2C91"/>
    <a:srgbClr val="2A2A9C"/>
    <a:srgbClr val="2723AA"/>
    <a:srgbClr val="25238D"/>
    <a:srgbClr val="1817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641" autoAdjust="0"/>
    <p:restoredTop sz="64469" autoAdjust="0"/>
  </p:normalViewPr>
  <p:slideViewPr>
    <p:cSldViewPr>
      <p:cViewPr varScale="1">
        <p:scale>
          <a:sx n="120" d="100"/>
          <a:sy n="120" d="100"/>
        </p:scale>
        <p:origin x="2124" y="96"/>
      </p:cViewPr>
      <p:guideLst>
        <p:guide orient="horz" pos="3936"/>
        <p:guide pos="2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90" d="100"/>
          <a:sy n="90" d="100"/>
        </p:scale>
        <p:origin x="-1421" y="499"/>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0418" name="Rectangle 2"/>
          <p:cNvSpPr>
            <a:spLocks noGrp="1" noChangeArrowheads="1"/>
          </p:cNvSpPr>
          <p:nvPr>
            <p:ph type="hdr" sz="quarter"/>
          </p:nvPr>
        </p:nvSpPr>
        <p:spPr bwMode="auto">
          <a:xfrm>
            <a:off x="0" y="0"/>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lgn="l">
              <a:defRPr sz="1200">
                <a:solidFill>
                  <a:schemeClr val="tx1"/>
                </a:solidFill>
              </a:defRPr>
            </a:lvl1pPr>
          </a:lstStyle>
          <a:p>
            <a:endParaRPr lang="en-US" dirty="0"/>
          </a:p>
        </p:txBody>
      </p:sp>
      <p:sp>
        <p:nvSpPr>
          <p:cNvPr id="700419" name="Rectangle 3"/>
          <p:cNvSpPr>
            <a:spLocks noGrp="1" noChangeArrowheads="1"/>
          </p:cNvSpPr>
          <p:nvPr>
            <p:ph type="dt" sz="quarter" idx="1"/>
          </p:nvPr>
        </p:nvSpPr>
        <p:spPr bwMode="auto">
          <a:xfrm>
            <a:off x="3970938" y="0"/>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lgn="r">
              <a:defRPr sz="1200">
                <a:solidFill>
                  <a:schemeClr val="tx1"/>
                </a:solidFill>
              </a:defRPr>
            </a:lvl1pPr>
          </a:lstStyle>
          <a:p>
            <a:endParaRPr lang="en-US" dirty="0"/>
          </a:p>
        </p:txBody>
      </p:sp>
      <p:sp>
        <p:nvSpPr>
          <p:cNvPr id="700420" name="Rectangle 4"/>
          <p:cNvSpPr>
            <a:spLocks noGrp="1" noChangeArrowheads="1"/>
          </p:cNvSpPr>
          <p:nvPr>
            <p:ph type="ftr" sz="quarter" idx="2"/>
          </p:nvPr>
        </p:nvSpPr>
        <p:spPr bwMode="auto">
          <a:xfrm>
            <a:off x="0" y="8829792"/>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lgn="l">
              <a:defRPr sz="1200">
                <a:solidFill>
                  <a:schemeClr val="tx1"/>
                </a:solidFill>
              </a:defRPr>
            </a:lvl1pPr>
          </a:lstStyle>
          <a:p>
            <a:endParaRPr lang="en-US" dirty="0"/>
          </a:p>
        </p:txBody>
      </p:sp>
      <p:sp>
        <p:nvSpPr>
          <p:cNvPr id="700421" name="Rectangle 5"/>
          <p:cNvSpPr>
            <a:spLocks noGrp="1" noChangeArrowheads="1"/>
          </p:cNvSpPr>
          <p:nvPr>
            <p:ph type="sldNum" sz="quarter" idx="3"/>
          </p:nvPr>
        </p:nvSpPr>
        <p:spPr bwMode="auto">
          <a:xfrm>
            <a:off x="3970938" y="8829792"/>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lgn="r">
              <a:defRPr sz="1200">
                <a:solidFill>
                  <a:schemeClr val="tx1"/>
                </a:solidFill>
              </a:defRPr>
            </a:lvl1pPr>
          </a:lstStyle>
          <a:p>
            <a:fld id="{C45B9F85-A0A8-4DD9-9E39-46E457945A4E}" type="slidenum">
              <a:rPr lang="en-US"/>
              <a:pPr/>
              <a:t>‹#›</a:t>
            </a:fld>
            <a:endParaRPr lang="en-US" dirty="0"/>
          </a:p>
        </p:txBody>
      </p:sp>
    </p:spTree>
    <p:extLst>
      <p:ext uri="{BB962C8B-B14F-4D97-AF65-F5344CB8AC3E}">
        <p14:creationId xmlns:p14="http://schemas.microsoft.com/office/powerpoint/2010/main" val="4066656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lgn="l">
              <a:defRPr sz="1200">
                <a:solidFill>
                  <a:schemeClr val="tx1"/>
                </a:solidFill>
              </a:defRPr>
            </a:lvl1pPr>
          </a:lstStyle>
          <a:p>
            <a:endParaRPr lang="en-US" dirty="0"/>
          </a:p>
        </p:txBody>
      </p:sp>
      <p:sp>
        <p:nvSpPr>
          <p:cNvPr id="65539" name="Rectangle 3"/>
          <p:cNvSpPr>
            <a:spLocks noGrp="1" noChangeArrowheads="1"/>
          </p:cNvSpPr>
          <p:nvPr>
            <p:ph type="dt" idx="1"/>
          </p:nvPr>
        </p:nvSpPr>
        <p:spPr bwMode="auto">
          <a:xfrm>
            <a:off x="3970938" y="0"/>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lgn="r">
              <a:defRPr sz="1200">
                <a:solidFill>
                  <a:schemeClr val="tx1"/>
                </a:solidFill>
              </a:defRPr>
            </a:lvl1pPr>
          </a:lstStyle>
          <a:p>
            <a:endParaRPr lang="en-US" dirty="0"/>
          </a:p>
        </p:txBody>
      </p:sp>
      <p:sp>
        <p:nvSpPr>
          <p:cNvPr id="65540"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701040" y="4415709"/>
            <a:ext cx="5608320" cy="418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2" name="Rectangle 6"/>
          <p:cNvSpPr>
            <a:spLocks noGrp="1" noChangeArrowheads="1"/>
          </p:cNvSpPr>
          <p:nvPr>
            <p:ph type="ftr" sz="quarter" idx="4"/>
          </p:nvPr>
        </p:nvSpPr>
        <p:spPr bwMode="auto">
          <a:xfrm>
            <a:off x="0" y="8829792"/>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lgn="l">
              <a:defRPr sz="1200">
                <a:solidFill>
                  <a:schemeClr val="tx1"/>
                </a:solidFill>
              </a:defRPr>
            </a:lvl1pPr>
          </a:lstStyle>
          <a:p>
            <a:endParaRPr lang="en-US" dirty="0"/>
          </a:p>
        </p:txBody>
      </p:sp>
      <p:sp>
        <p:nvSpPr>
          <p:cNvPr id="65543" name="Rectangle 7"/>
          <p:cNvSpPr>
            <a:spLocks noGrp="1" noChangeArrowheads="1"/>
          </p:cNvSpPr>
          <p:nvPr>
            <p:ph type="sldNum" sz="quarter" idx="5"/>
          </p:nvPr>
        </p:nvSpPr>
        <p:spPr bwMode="auto">
          <a:xfrm>
            <a:off x="3970938" y="8829792"/>
            <a:ext cx="3037840" cy="46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lgn="r">
              <a:defRPr sz="1200">
                <a:solidFill>
                  <a:schemeClr val="tx1"/>
                </a:solidFill>
              </a:defRPr>
            </a:lvl1pPr>
          </a:lstStyle>
          <a:p>
            <a:fld id="{F67F7937-987E-456F-B2DB-5950F0855905}" type="slidenum">
              <a:rPr lang="en-US"/>
              <a:pPr/>
              <a:t>‹#›</a:t>
            </a:fld>
            <a:endParaRPr lang="en-US" dirty="0"/>
          </a:p>
        </p:txBody>
      </p:sp>
    </p:spTree>
    <p:extLst>
      <p:ext uri="{BB962C8B-B14F-4D97-AF65-F5344CB8AC3E}">
        <p14:creationId xmlns:p14="http://schemas.microsoft.com/office/powerpoint/2010/main" val="27365817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on the previous slide, we have had a lot of success over the past three years.  </a:t>
            </a:r>
          </a:p>
          <a:p>
            <a:endParaRPr lang="en-US" dirty="0"/>
          </a:p>
          <a:p>
            <a:r>
              <a:rPr lang="en-US" dirty="0"/>
              <a:t>Since I’ve been a part of this unit, we have earned 59 Trophies.  We’ve worked very hard and it shows</a:t>
            </a:r>
          </a:p>
          <a:p>
            <a:endParaRPr lang="en-US" dirty="0"/>
          </a:p>
          <a:p>
            <a:r>
              <a:rPr lang="en-US" dirty="0"/>
              <a:t>Personally, I really like the things we do for each other.  When one of us is having problems in a class and wants to do better, we try to find another student to tutor them.  I enjoyed doing this myself.</a:t>
            </a:r>
          </a:p>
          <a:p>
            <a:endParaRPr lang="en-US" dirty="0"/>
          </a:p>
          <a:p>
            <a:r>
              <a:rPr lang="en-US" dirty="0"/>
              <a:t>Our Christmas Card campaign was really neat too.  We felt like we really contributed by writing cards to the troops and raising their moral.  </a:t>
            </a:r>
          </a:p>
          <a:p>
            <a:endParaRPr lang="en-US" dirty="0"/>
          </a:p>
          <a:p>
            <a:r>
              <a:rPr lang="en-US" dirty="0"/>
              <a:t>Next I am going to show you pictures of our cadets in action.</a:t>
            </a:r>
          </a:p>
        </p:txBody>
      </p:sp>
      <p:sp>
        <p:nvSpPr>
          <p:cNvPr id="4" name="Slide Number Placeholder 3"/>
          <p:cNvSpPr>
            <a:spLocks noGrp="1"/>
          </p:cNvSpPr>
          <p:nvPr>
            <p:ph type="sldNum" sz="quarter" idx="10"/>
          </p:nvPr>
        </p:nvSpPr>
        <p:spPr/>
        <p:txBody>
          <a:bodyPr/>
          <a:lstStyle/>
          <a:p>
            <a:fld id="{F67F7937-987E-456F-B2DB-5950F0855905}" type="slidenum">
              <a:rPr lang="en-US" smtClean="0"/>
              <a:pPr/>
              <a:t>1</a:t>
            </a:fld>
            <a:endParaRPr lang="en-US" dirty="0"/>
          </a:p>
        </p:txBody>
      </p:sp>
    </p:spTree>
    <p:extLst>
      <p:ext uri="{BB962C8B-B14F-4D97-AF65-F5344CB8AC3E}">
        <p14:creationId xmlns:p14="http://schemas.microsoft.com/office/powerpoint/2010/main" val="19102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pictures show some of the fun things we have been doing.  </a:t>
            </a:r>
          </a:p>
          <a:p>
            <a:endParaRPr lang="en-US" dirty="0"/>
          </a:p>
          <a:p>
            <a:r>
              <a:rPr lang="en-US" dirty="0"/>
              <a:t>Of all the pictures on this page, this one is the one I enjoyed most.  We took a trip to Huntsville Alabama and saw the Space Museum there.  </a:t>
            </a:r>
          </a:p>
        </p:txBody>
      </p:sp>
      <p:sp>
        <p:nvSpPr>
          <p:cNvPr id="4" name="Slide Number Placeholder 3"/>
          <p:cNvSpPr>
            <a:spLocks noGrp="1"/>
          </p:cNvSpPr>
          <p:nvPr>
            <p:ph type="sldNum" sz="quarter" idx="10"/>
          </p:nvPr>
        </p:nvSpPr>
        <p:spPr/>
        <p:txBody>
          <a:bodyPr/>
          <a:lstStyle/>
          <a:p>
            <a:fld id="{F67F7937-987E-456F-B2DB-5950F0855905}" type="slidenum">
              <a:rPr lang="en-US" smtClean="0"/>
              <a:pPr/>
              <a:t>10</a:t>
            </a:fld>
            <a:endParaRPr lang="en-US" dirty="0"/>
          </a:p>
        </p:txBody>
      </p:sp>
    </p:spTree>
    <p:extLst>
      <p:ext uri="{BB962C8B-B14F-4D97-AF65-F5344CB8AC3E}">
        <p14:creationId xmlns:p14="http://schemas.microsoft.com/office/powerpoint/2010/main" val="235746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F7937-987E-456F-B2DB-5950F0855905}" type="slidenum">
              <a:rPr lang="en-US" smtClean="0"/>
              <a:pPr/>
              <a:t>11</a:t>
            </a:fld>
            <a:endParaRPr lang="en-US" dirty="0"/>
          </a:p>
        </p:txBody>
      </p:sp>
    </p:spTree>
    <p:extLst>
      <p:ext uri="{BB962C8B-B14F-4D97-AF65-F5344CB8AC3E}">
        <p14:creationId xmlns:p14="http://schemas.microsoft.com/office/powerpoint/2010/main" val="28046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we have dedicated a great deal to community service.  I am really proud of what</a:t>
            </a:r>
            <a:r>
              <a:rPr lang="en-US" baseline="0" dirty="0"/>
              <a:t> we have done with the color guard.  We now have local community organizations calling us to present the colors at their events.  That didn’t happen when I first joined Junior ROTC.  Now we are able to present the positive side of North Side High School to thousands of people each year.  </a:t>
            </a:r>
            <a:endParaRPr lang="en-US" dirty="0"/>
          </a:p>
          <a:p>
            <a:endParaRPr lang="en-US" dirty="0"/>
          </a:p>
          <a:p>
            <a:r>
              <a:rPr lang="en-US" dirty="0"/>
              <a:t>But, I have to admit everything wasn’t fun.  I really didn’t enjoy the Strawberry Festival</a:t>
            </a:r>
            <a:r>
              <a:rPr lang="en-US" baseline="0" dirty="0"/>
              <a:t> Parade.  It was too hot.</a:t>
            </a:r>
            <a:endParaRPr lang="en-US" dirty="0"/>
          </a:p>
        </p:txBody>
      </p:sp>
      <p:sp>
        <p:nvSpPr>
          <p:cNvPr id="4" name="Slide Number Placeholder 3"/>
          <p:cNvSpPr>
            <a:spLocks noGrp="1"/>
          </p:cNvSpPr>
          <p:nvPr>
            <p:ph type="sldNum" sz="quarter" idx="10"/>
          </p:nvPr>
        </p:nvSpPr>
        <p:spPr/>
        <p:txBody>
          <a:bodyPr/>
          <a:lstStyle/>
          <a:p>
            <a:fld id="{F67F7937-987E-456F-B2DB-5950F0855905}" type="slidenum">
              <a:rPr lang="en-US" smtClean="0"/>
              <a:pPr/>
              <a:t>12</a:t>
            </a:fld>
            <a:endParaRPr lang="en-US" dirty="0"/>
          </a:p>
        </p:txBody>
      </p:sp>
    </p:spTree>
    <p:extLst>
      <p:ext uri="{BB962C8B-B14F-4D97-AF65-F5344CB8AC3E}">
        <p14:creationId xmlns:p14="http://schemas.microsoft.com/office/powerpoint/2010/main" val="268391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3502d1cf8_0_0: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3502d1cf8_0_0:notes"/>
          <p:cNvSpPr txBox="1">
            <a:spLocks noGrp="1"/>
          </p:cNvSpPr>
          <p:nvPr>
            <p:ph type="body" idx="1"/>
          </p:nvPr>
        </p:nvSpPr>
        <p:spPr>
          <a:xfrm>
            <a:off x="701040" y="4415709"/>
            <a:ext cx="5608200" cy="4183200"/>
          </a:xfrm>
          <a:prstGeom prst="rect">
            <a:avLst/>
          </a:prstGeom>
        </p:spPr>
        <p:txBody>
          <a:bodyPr spcFirstLastPara="1" wrap="square" lIns="93550" tIns="46775" rIns="93550" bIns="46775" anchor="t" anchorCtr="0">
            <a:noAutofit/>
          </a:bodyPr>
          <a:lstStyle/>
          <a:p>
            <a:pPr marL="0" lvl="0" indent="0" algn="l" rtl="0">
              <a:spcBef>
                <a:spcPts val="360"/>
              </a:spcBef>
              <a:spcAft>
                <a:spcPts val="0"/>
              </a:spcAft>
              <a:buNone/>
            </a:pPr>
            <a:endParaRPr dirty="0"/>
          </a:p>
        </p:txBody>
      </p:sp>
      <p:sp>
        <p:nvSpPr>
          <p:cNvPr id="70" name="Google Shape;70;g43502d1cf8_0_0:notes"/>
          <p:cNvSpPr txBox="1">
            <a:spLocks noGrp="1"/>
          </p:cNvSpPr>
          <p:nvPr>
            <p:ph type="sldNum" idx="12"/>
          </p:nvPr>
        </p:nvSpPr>
        <p:spPr>
          <a:xfrm>
            <a:off x="3970938" y="8829792"/>
            <a:ext cx="3037800" cy="465000"/>
          </a:xfrm>
          <a:prstGeom prst="rect">
            <a:avLst/>
          </a:prstGeom>
        </p:spPr>
        <p:txBody>
          <a:bodyPr spcFirstLastPara="1" wrap="square" lIns="93550" tIns="46775" rIns="93550" bIns="467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Drill Team has really improved since I’ve been here.  Now we are</a:t>
            </a:r>
            <a:r>
              <a:rPr lang="en-US" baseline="0" dirty="0"/>
              <a:t> the best team in the Mid South.  Part of the reason we are the best is because we practice more than anyone else.  Our drill team cadets are probably the most dedicated members of our Corps of Cadets.  We are setting the stage for the future.  Our long term goal is to be the best in the South and one day compete at Nationals.  </a:t>
            </a:r>
            <a:endParaRPr lang="en-US" dirty="0"/>
          </a:p>
        </p:txBody>
      </p:sp>
      <p:sp>
        <p:nvSpPr>
          <p:cNvPr id="4" name="Slide Number Placeholder 3"/>
          <p:cNvSpPr>
            <a:spLocks noGrp="1"/>
          </p:cNvSpPr>
          <p:nvPr>
            <p:ph type="sldNum" sz="quarter" idx="10"/>
          </p:nvPr>
        </p:nvSpPr>
        <p:spPr/>
        <p:txBody>
          <a:bodyPr/>
          <a:lstStyle/>
          <a:p>
            <a:fld id="{F67F7937-987E-456F-B2DB-5950F0855905}" type="slidenum">
              <a:rPr lang="en-US" smtClean="0"/>
              <a:pPr/>
              <a:t>14</a:t>
            </a:fld>
            <a:endParaRPr lang="en-US" dirty="0"/>
          </a:p>
        </p:txBody>
      </p:sp>
    </p:spTree>
    <p:extLst>
      <p:ext uri="{BB962C8B-B14F-4D97-AF65-F5344CB8AC3E}">
        <p14:creationId xmlns:p14="http://schemas.microsoft.com/office/powerpoint/2010/main" val="163628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really</a:t>
            </a:r>
            <a:r>
              <a:rPr lang="en-US" baseline="0" dirty="0"/>
              <a:t> like going to sports days.  We have some very talented athletes.  Our last sports day, in Paducah Kentucky was my favorite.  We won almost all the events and the overall trophy.  We just hosted a sport day here last Saturday.  </a:t>
            </a:r>
            <a:endParaRPr lang="en-US" dirty="0"/>
          </a:p>
        </p:txBody>
      </p:sp>
      <p:sp>
        <p:nvSpPr>
          <p:cNvPr id="4" name="Slide Number Placeholder 3"/>
          <p:cNvSpPr>
            <a:spLocks noGrp="1"/>
          </p:cNvSpPr>
          <p:nvPr>
            <p:ph type="sldNum" sz="quarter" idx="10"/>
          </p:nvPr>
        </p:nvSpPr>
        <p:spPr/>
        <p:txBody>
          <a:bodyPr/>
          <a:lstStyle/>
          <a:p>
            <a:fld id="{F67F7937-987E-456F-B2DB-5950F0855905}" type="slidenum">
              <a:rPr lang="en-US" smtClean="0"/>
              <a:pPr/>
              <a:t>15</a:t>
            </a:fld>
            <a:endParaRPr lang="en-US" dirty="0"/>
          </a:p>
        </p:txBody>
      </p:sp>
    </p:spTree>
    <p:extLst>
      <p:ext uri="{BB962C8B-B14F-4D97-AF65-F5344CB8AC3E}">
        <p14:creationId xmlns:p14="http://schemas.microsoft.com/office/powerpoint/2010/main" val="41095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really</a:t>
            </a:r>
            <a:r>
              <a:rPr lang="en-US" baseline="0" dirty="0"/>
              <a:t> like going to sports days.  We have some very talented athletes.  Our last sports day, in Paducah Kentucky was my favorite.  We won almost all the events and the overall trophy.  We just hosted a sport day here last Saturday.  </a:t>
            </a:r>
            <a:endParaRPr lang="en-US" dirty="0"/>
          </a:p>
        </p:txBody>
      </p:sp>
      <p:sp>
        <p:nvSpPr>
          <p:cNvPr id="4" name="Slide Number Placeholder 3"/>
          <p:cNvSpPr>
            <a:spLocks noGrp="1"/>
          </p:cNvSpPr>
          <p:nvPr>
            <p:ph type="sldNum" sz="quarter" idx="10"/>
          </p:nvPr>
        </p:nvSpPr>
        <p:spPr/>
        <p:txBody>
          <a:bodyPr/>
          <a:lstStyle/>
          <a:p>
            <a:fld id="{F67F7937-987E-456F-B2DB-5950F0855905}" type="slidenum">
              <a:rPr lang="en-US" smtClean="0"/>
              <a:pPr/>
              <a:t>16</a:t>
            </a:fld>
            <a:endParaRPr lang="en-US" dirty="0"/>
          </a:p>
        </p:txBody>
      </p:sp>
    </p:spTree>
    <p:extLst>
      <p:ext uri="{BB962C8B-B14F-4D97-AF65-F5344CB8AC3E}">
        <p14:creationId xmlns:p14="http://schemas.microsoft.com/office/powerpoint/2010/main" val="410952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 Camps</a:t>
            </a:r>
          </a:p>
        </p:txBody>
      </p:sp>
      <p:sp>
        <p:nvSpPr>
          <p:cNvPr id="4" name="Slide Number Placeholder 3"/>
          <p:cNvSpPr>
            <a:spLocks noGrp="1"/>
          </p:cNvSpPr>
          <p:nvPr>
            <p:ph type="sldNum" sz="quarter" idx="10"/>
          </p:nvPr>
        </p:nvSpPr>
        <p:spPr/>
        <p:txBody>
          <a:bodyPr/>
          <a:lstStyle/>
          <a:p>
            <a:fld id="{F67F7937-987E-456F-B2DB-5950F0855905}" type="slidenum">
              <a:rPr lang="en-US" smtClean="0"/>
              <a:pPr/>
              <a:t>17</a:t>
            </a:fld>
            <a:endParaRPr lang="en-US" dirty="0"/>
          </a:p>
        </p:txBody>
      </p:sp>
    </p:spTree>
    <p:extLst>
      <p:ext uri="{BB962C8B-B14F-4D97-AF65-F5344CB8AC3E}">
        <p14:creationId xmlns:p14="http://schemas.microsoft.com/office/powerpoint/2010/main" val="3951613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 Camps</a:t>
            </a:r>
          </a:p>
        </p:txBody>
      </p:sp>
      <p:sp>
        <p:nvSpPr>
          <p:cNvPr id="4" name="Slide Number Placeholder 3"/>
          <p:cNvSpPr>
            <a:spLocks noGrp="1"/>
          </p:cNvSpPr>
          <p:nvPr>
            <p:ph type="sldNum" sz="quarter" idx="10"/>
          </p:nvPr>
        </p:nvSpPr>
        <p:spPr/>
        <p:txBody>
          <a:bodyPr/>
          <a:lstStyle/>
          <a:p>
            <a:fld id="{F67F7937-987E-456F-B2DB-5950F0855905}" type="slidenum">
              <a:rPr lang="en-US" smtClean="0"/>
              <a:pPr/>
              <a:t>18</a:t>
            </a:fld>
            <a:endParaRPr lang="en-US" dirty="0"/>
          </a:p>
        </p:txBody>
      </p:sp>
    </p:spTree>
    <p:extLst>
      <p:ext uri="{BB962C8B-B14F-4D97-AF65-F5344CB8AC3E}">
        <p14:creationId xmlns:p14="http://schemas.microsoft.com/office/powerpoint/2010/main" val="3951613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 Camps</a:t>
            </a:r>
          </a:p>
        </p:txBody>
      </p:sp>
      <p:sp>
        <p:nvSpPr>
          <p:cNvPr id="4" name="Slide Number Placeholder 3"/>
          <p:cNvSpPr>
            <a:spLocks noGrp="1"/>
          </p:cNvSpPr>
          <p:nvPr>
            <p:ph type="sldNum" sz="quarter" idx="10"/>
          </p:nvPr>
        </p:nvSpPr>
        <p:spPr/>
        <p:txBody>
          <a:bodyPr/>
          <a:lstStyle/>
          <a:p>
            <a:fld id="{F67F7937-987E-456F-B2DB-5950F0855905}" type="slidenum">
              <a:rPr lang="en-US" smtClean="0"/>
              <a:pPr/>
              <a:t>19</a:t>
            </a:fld>
            <a:endParaRPr lang="en-US" dirty="0"/>
          </a:p>
        </p:txBody>
      </p:sp>
    </p:spTree>
    <p:extLst>
      <p:ext uri="{BB962C8B-B14F-4D97-AF65-F5344CB8AC3E}">
        <p14:creationId xmlns:p14="http://schemas.microsoft.com/office/powerpoint/2010/main" val="395161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Good Morning and welcome to North Side High School</a:t>
            </a:r>
          </a:p>
          <a:p>
            <a:endParaRPr lang="en-US" sz="1600" b="1" dirty="0"/>
          </a:p>
          <a:p>
            <a:r>
              <a:rPr lang="en-US" sz="1600" b="1" dirty="0"/>
              <a:t>My Name is Cadet Colonel Natalie Haynes, Commander of TN-961.</a:t>
            </a:r>
          </a:p>
        </p:txBody>
      </p:sp>
      <p:sp>
        <p:nvSpPr>
          <p:cNvPr id="4" name="Slide Number Placeholder 3"/>
          <p:cNvSpPr>
            <a:spLocks noGrp="1"/>
          </p:cNvSpPr>
          <p:nvPr>
            <p:ph type="sldNum" sz="quarter" idx="10"/>
          </p:nvPr>
        </p:nvSpPr>
        <p:spPr/>
        <p:txBody>
          <a:bodyPr/>
          <a:lstStyle/>
          <a:p>
            <a:fld id="{F67F7937-987E-456F-B2DB-5950F0855905}" type="slidenum">
              <a:rPr lang="en-US" smtClean="0"/>
              <a:pPr/>
              <a:t>2</a:t>
            </a:fld>
            <a:endParaRPr lang="en-US" dirty="0"/>
          </a:p>
        </p:txBody>
      </p:sp>
    </p:spTree>
    <p:extLst>
      <p:ext uri="{BB962C8B-B14F-4D97-AF65-F5344CB8AC3E}">
        <p14:creationId xmlns:p14="http://schemas.microsoft.com/office/powerpoint/2010/main" val="2022068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F7937-987E-456F-B2DB-5950F0855905}" type="slidenum">
              <a:rPr lang="en-US" smtClean="0"/>
              <a:pPr/>
              <a:t>20</a:t>
            </a:fld>
            <a:endParaRPr lang="en-US" dirty="0"/>
          </a:p>
        </p:txBody>
      </p:sp>
    </p:spTree>
    <p:extLst>
      <p:ext uri="{BB962C8B-B14F-4D97-AF65-F5344CB8AC3E}">
        <p14:creationId xmlns:p14="http://schemas.microsoft.com/office/powerpoint/2010/main" val="30978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Today I will be covering these topics.  </a:t>
            </a:r>
            <a:endParaRPr lang="en-US" b="1" dirty="0"/>
          </a:p>
        </p:txBody>
      </p:sp>
      <p:sp>
        <p:nvSpPr>
          <p:cNvPr id="4" name="Slide Number Placeholder 3"/>
          <p:cNvSpPr>
            <a:spLocks noGrp="1"/>
          </p:cNvSpPr>
          <p:nvPr>
            <p:ph type="sldNum" sz="quarter" idx="10"/>
          </p:nvPr>
        </p:nvSpPr>
        <p:spPr/>
        <p:txBody>
          <a:bodyPr/>
          <a:lstStyle/>
          <a:p>
            <a:fld id="{F67F7937-987E-456F-B2DB-5950F0855905}" type="slidenum">
              <a:rPr lang="en-US" smtClean="0"/>
              <a:pPr/>
              <a:t>3</a:t>
            </a:fld>
            <a:endParaRPr lang="en-US" dirty="0"/>
          </a:p>
        </p:txBody>
      </p:sp>
    </p:spTree>
    <p:extLst>
      <p:ext uri="{BB962C8B-B14F-4D97-AF65-F5344CB8AC3E}">
        <p14:creationId xmlns:p14="http://schemas.microsoft.com/office/powerpoint/2010/main" val="349455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DBC61-FC52-4E8F-91F6-4614738BD727}" type="slidenum">
              <a:rPr lang="en-US"/>
              <a:pPr/>
              <a:t>4</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dirty="0"/>
              <a:t>These are the goals we develop for this school year</a:t>
            </a:r>
          </a:p>
          <a:p>
            <a:endParaRPr lang="en-US" dirty="0"/>
          </a:p>
          <a:p>
            <a:r>
              <a:rPr lang="en-US" dirty="0"/>
              <a:t>Over the past few years this unit had enjoyed many successes in drill competition and sports days.  This year, when we started working on our goals we decided it was time to take this unit to the next level, so we adopted the theme “Going from Good to Great.”  </a:t>
            </a:r>
          </a:p>
          <a:p>
            <a:endParaRPr lang="en-US" dirty="0"/>
          </a:p>
          <a:p>
            <a:r>
              <a:rPr lang="en-US" dirty="0"/>
              <a:t>As you can see our goals reflect this theme.  We are still working on many of these goals.  We are making good progress on our first goal.  Cadets are now taking responsibility for our activities.  In the past we relied too much on Chief Barron to do the work. For example, this year, Cadet Master Sergeant Kordero Gibbs took responsibility and led our successful community service project, collecting cans for the local food bank.  Cadet Senior Airman Deanna Roberts spearheaded our volunteers at the local Soup Kitchen.  </a:t>
            </a:r>
          </a:p>
          <a:p>
            <a:endParaRPr lang="en-US" dirty="0"/>
          </a:p>
          <a:p>
            <a:r>
              <a:rPr lang="en-US" dirty="0"/>
              <a:t>Our most challenging goal is meeting the state standard ACT scores.  To be honest, this goal is a stretch for most of the students in this school.  We felt we should emphasize personal success for our cadets though.  We want to set the example for the school.      </a:t>
            </a:r>
          </a:p>
        </p:txBody>
      </p:sp>
    </p:spTree>
    <p:extLst>
      <p:ext uri="{BB962C8B-B14F-4D97-AF65-F5344CB8AC3E}">
        <p14:creationId xmlns:p14="http://schemas.microsoft.com/office/powerpoint/2010/main" val="4103248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DBC61-FC52-4E8F-91F6-4614738BD727}" type="slidenum">
              <a:rPr lang="en-US"/>
              <a:pPr/>
              <a:t>5</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dirty="0"/>
              <a:t>These are the goals we develop for this school year</a:t>
            </a:r>
          </a:p>
          <a:p>
            <a:endParaRPr lang="en-US" dirty="0"/>
          </a:p>
          <a:p>
            <a:r>
              <a:rPr lang="en-US" dirty="0"/>
              <a:t>Over the past few years this unit had enjoyed many successes in drill competition and sports days.  This year, when we started working on our goals we decided it was time to take this unit to the next level, so we adopted the theme “Going from Good to Great.”  </a:t>
            </a:r>
          </a:p>
          <a:p>
            <a:endParaRPr lang="en-US" dirty="0"/>
          </a:p>
          <a:p>
            <a:r>
              <a:rPr lang="en-US" dirty="0"/>
              <a:t>As you can see our goals reflect this theme.  We are still working on many of these goals.  We are making good progress on our first goal.  Cadets are now taking responsibility for our activities.  In the past we relied too much on Chief Barron to do the work. For example, this year, Cadet Master Sergeant Kordero Gibbs took responsibility and led our successful community service project, collecting cans for the local food bank.  Cadet Senior Airman Deanna Roberts spearheaded our volunteers at the local Soup Kitchen.  </a:t>
            </a:r>
          </a:p>
          <a:p>
            <a:endParaRPr lang="en-US" dirty="0"/>
          </a:p>
          <a:p>
            <a:r>
              <a:rPr lang="en-US" dirty="0"/>
              <a:t>Our most challenging goal is meeting the state standard ACT scores.  To be honest, this goal is a stretch for most of the students in this school.  We felt we should emphasize personal success for our cadets though.  We want to set the example for the school.      </a:t>
            </a:r>
          </a:p>
        </p:txBody>
      </p:sp>
    </p:spTree>
    <p:extLst>
      <p:ext uri="{BB962C8B-B14F-4D97-AF65-F5344CB8AC3E}">
        <p14:creationId xmlns:p14="http://schemas.microsoft.com/office/powerpoint/2010/main" val="93779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DBC61-FC52-4E8F-91F6-4614738BD727}" type="slidenum">
              <a:rPr lang="en-US"/>
              <a:pPr/>
              <a:t>6</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dirty="0"/>
              <a:t>These are the goals we develop for this school year</a:t>
            </a:r>
          </a:p>
          <a:p>
            <a:endParaRPr lang="en-US" dirty="0"/>
          </a:p>
          <a:p>
            <a:r>
              <a:rPr lang="en-US" dirty="0"/>
              <a:t>Over the past few years this unit had enjoyed many successes in drill competition and sports days.  This year, when we started working on our goals we decided it was time to take this unit to the next level, so we adopted the theme “Going from Good to Great.”  </a:t>
            </a:r>
          </a:p>
          <a:p>
            <a:endParaRPr lang="en-US" dirty="0"/>
          </a:p>
          <a:p>
            <a:r>
              <a:rPr lang="en-US" dirty="0"/>
              <a:t>As you can see our goals reflect this theme.  We are still working on many of these goals.  We are making good progress on our first goal.  Cadets are now taking responsibility for our activities.  In the past we relied too much on Chief Barron to do the work. For example, this year, Cadet Master Sergeant Kordero Gibbs took responsibility and led our successful community service project, collecting cans for the local food bank.  Cadet Senior Airman Deanna Roberts spearheaded our volunteers at the local Soup Kitchen.  </a:t>
            </a:r>
          </a:p>
          <a:p>
            <a:endParaRPr lang="en-US" dirty="0"/>
          </a:p>
          <a:p>
            <a:r>
              <a:rPr lang="en-US" dirty="0"/>
              <a:t>Our most challenging goal is meeting the state standard ACT scores.  To be honest, this goal is a stretch for most of the students in this school.  We felt we should emphasize personal success for our cadets though.  We want to set the example for the school.      </a:t>
            </a:r>
          </a:p>
        </p:txBody>
      </p:sp>
    </p:spTree>
    <p:extLst>
      <p:ext uri="{BB962C8B-B14F-4D97-AF65-F5344CB8AC3E}">
        <p14:creationId xmlns:p14="http://schemas.microsoft.com/office/powerpoint/2010/main" val="353857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Drill Team has really improved since I’ve been here.  Now we are</a:t>
            </a:r>
            <a:r>
              <a:rPr lang="en-US" baseline="0" dirty="0"/>
              <a:t> the best team in the Mid South.  Part of the reason we are the best is because we practice more than anyone else.  Our drill team cadets are probably the most dedicated members of our Corps of Cadets.  We are setting the stage for the future.  Our long term goal is to be the best in the South and one day compete at Nationals.  </a:t>
            </a:r>
            <a:endParaRPr lang="en-US" dirty="0"/>
          </a:p>
        </p:txBody>
      </p:sp>
      <p:sp>
        <p:nvSpPr>
          <p:cNvPr id="4" name="Slide Number Placeholder 3"/>
          <p:cNvSpPr>
            <a:spLocks noGrp="1"/>
          </p:cNvSpPr>
          <p:nvPr>
            <p:ph type="sldNum" sz="quarter" idx="10"/>
          </p:nvPr>
        </p:nvSpPr>
        <p:spPr/>
        <p:txBody>
          <a:bodyPr/>
          <a:lstStyle/>
          <a:p>
            <a:fld id="{F67F7937-987E-456F-B2DB-5950F0855905}" type="slidenum">
              <a:rPr lang="en-US" smtClean="0"/>
              <a:pPr/>
              <a:t>7</a:t>
            </a:fld>
            <a:endParaRPr lang="en-US" dirty="0"/>
          </a:p>
        </p:txBody>
      </p:sp>
    </p:spTree>
    <p:extLst>
      <p:ext uri="{BB962C8B-B14F-4D97-AF65-F5344CB8AC3E}">
        <p14:creationId xmlns:p14="http://schemas.microsoft.com/office/powerpoint/2010/main" val="163628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on the previous slide, we have had a lot of success over the past three years.  </a:t>
            </a:r>
          </a:p>
          <a:p>
            <a:endParaRPr lang="en-US" dirty="0"/>
          </a:p>
          <a:p>
            <a:r>
              <a:rPr lang="en-US" dirty="0"/>
              <a:t>Since I’ve been a part of this unit, we have earned 59 Trophies.  We’ve worked very hard and it shows</a:t>
            </a:r>
          </a:p>
          <a:p>
            <a:endParaRPr lang="en-US" dirty="0"/>
          </a:p>
          <a:p>
            <a:r>
              <a:rPr lang="en-US" dirty="0"/>
              <a:t>Personally, I really like the things we do for each other.  When one of us is having problems in a class and wants to do better, we try to find another student to tutor them.  I enjoyed doing this myself.</a:t>
            </a:r>
          </a:p>
          <a:p>
            <a:endParaRPr lang="en-US" dirty="0"/>
          </a:p>
          <a:p>
            <a:r>
              <a:rPr lang="en-US" dirty="0"/>
              <a:t>Our Christmas Card campaign was really neat too.  We felt like we really contributed by writing cards to the troops and raising their moral.  </a:t>
            </a:r>
          </a:p>
          <a:p>
            <a:endParaRPr lang="en-US" dirty="0"/>
          </a:p>
          <a:p>
            <a:r>
              <a:rPr lang="en-US" dirty="0"/>
              <a:t>Next I am going to show you pictures of our cadets in action.</a:t>
            </a:r>
          </a:p>
        </p:txBody>
      </p:sp>
      <p:sp>
        <p:nvSpPr>
          <p:cNvPr id="4" name="Slide Number Placeholder 3"/>
          <p:cNvSpPr>
            <a:spLocks noGrp="1"/>
          </p:cNvSpPr>
          <p:nvPr>
            <p:ph type="sldNum" sz="quarter" idx="10"/>
          </p:nvPr>
        </p:nvSpPr>
        <p:spPr/>
        <p:txBody>
          <a:bodyPr/>
          <a:lstStyle/>
          <a:p>
            <a:fld id="{F67F7937-987E-456F-B2DB-5950F0855905}" type="slidenum">
              <a:rPr lang="en-US" smtClean="0"/>
              <a:pPr/>
              <a:t>8</a:t>
            </a:fld>
            <a:endParaRPr lang="en-US" dirty="0"/>
          </a:p>
        </p:txBody>
      </p:sp>
    </p:spTree>
    <p:extLst>
      <p:ext uri="{BB962C8B-B14F-4D97-AF65-F5344CB8AC3E}">
        <p14:creationId xmlns:p14="http://schemas.microsoft.com/office/powerpoint/2010/main" val="19102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pictures show some of the fun things we have been doing.  </a:t>
            </a:r>
          </a:p>
          <a:p>
            <a:endParaRPr lang="en-US" dirty="0"/>
          </a:p>
          <a:p>
            <a:r>
              <a:rPr lang="en-US" dirty="0"/>
              <a:t>Of all the pictures on this page, this one is the one I enjoyed most.  We took a trip to Huntsville Alabama and saw the Space Museum there.  </a:t>
            </a:r>
          </a:p>
        </p:txBody>
      </p:sp>
      <p:sp>
        <p:nvSpPr>
          <p:cNvPr id="4" name="Slide Number Placeholder 3"/>
          <p:cNvSpPr>
            <a:spLocks noGrp="1"/>
          </p:cNvSpPr>
          <p:nvPr>
            <p:ph type="sldNum" sz="quarter" idx="10"/>
          </p:nvPr>
        </p:nvSpPr>
        <p:spPr/>
        <p:txBody>
          <a:bodyPr/>
          <a:lstStyle/>
          <a:p>
            <a:fld id="{F67F7937-987E-456F-B2DB-5950F0855905}" type="slidenum">
              <a:rPr lang="en-US" smtClean="0"/>
              <a:pPr/>
              <a:t>9</a:t>
            </a:fld>
            <a:endParaRPr lang="en-US" dirty="0"/>
          </a:p>
        </p:txBody>
      </p:sp>
    </p:spTree>
    <p:extLst>
      <p:ext uri="{BB962C8B-B14F-4D97-AF65-F5344CB8AC3E}">
        <p14:creationId xmlns:p14="http://schemas.microsoft.com/office/powerpoint/2010/main" val="83020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762000" y="1371600"/>
            <a:ext cx="7696200" cy="2057400"/>
          </a:xfrm>
        </p:spPr>
        <p:txBody>
          <a:bodyPr/>
          <a:lstStyle>
            <a:lvl1pPr>
              <a:defRPr sz="5400"/>
            </a:lvl1pPr>
          </a:lstStyle>
          <a:p>
            <a:pPr lvl="0"/>
            <a:r>
              <a:rPr lang="en-US" noProof="0"/>
              <a:t>Click to edit Master title style</a:t>
            </a:r>
          </a:p>
        </p:txBody>
      </p:sp>
      <p:sp>
        <p:nvSpPr>
          <p:cNvPr id="5018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en-US" noProof="0"/>
              <a:t>Click to edit Master subtitle style</a:t>
            </a:r>
          </a:p>
        </p:txBody>
      </p:sp>
      <p:sp>
        <p:nvSpPr>
          <p:cNvPr id="50181" name="Rectangle 5"/>
          <p:cNvSpPr>
            <a:spLocks noGrp="1" noChangeArrowheads="1"/>
          </p:cNvSpPr>
          <p:nvPr>
            <p:ph type="dt" sz="half" idx="2"/>
          </p:nvPr>
        </p:nvSpPr>
        <p:spPr>
          <a:xfrm>
            <a:off x="457200" y="6248400"/>
            <a:ext cx="2133600" cy="457200"/>
          </a:xfrm>
        </p:spPr>
        <p:txBody>
          <a:bodyPr/>
          <a:lstStyle>
            <a:lvl1pPr>
              <a:defRPr/>
            </a:lvl1pPr>
          </a:lstStyle>
          <a:p>
            <a:endParaRPr lang="en-US" dirty="0"/>
          </a:p>
        </p:txBody>
      </p:sp>
      <p:sp>
        <p:nvSpPr>
          <p:cNvPr id="50182" name="Rectangle 6"/>
          <p:cNvSpPr>
            <a:spLocks noGrp="1" noChangeArrowheads="1"/>
          </p:cNvSpPr>
          <p:nvPr>
            <p:ph type="ftr" sz="quarter" idx="3"/>
          </p:nvPr>
        </p:nvSpPr>
        <p:spPr>
          <a:xfrm>
            <a:off x="3124200" y="6248400"/>
            <a:ext cx="2895600" cy="457200"/>
          </a:xfrm>
        </p:spPr>
        <p:txBody>
          <a:bodyPr/>
          <a:lstStyle>
            <a:lvl1pPr>
              <a:defRPr sz="1000" b="0" i="0"/>
            </a:lvl1pPr>
          </a:lstStyle>
          <a:p>
            <a:endParaRPr lang="en-US" dirty="0"/>
          </a:p>
        </p:txBody>
      </p:sp>
      <p:sp>
        <p:nvSpPr>
          <p:cNvPr id="50183" name="Rectangle 7"/>
          <p:cNvSpPr>
            <a:spLocks noGrp="1" noChangeArrowheads="1"/>
          </p:cNvSpPr>
          <p:nvPr>
            <p:ph type="sldNum" sz="quarter" idx="4"/>
          </p:nvPr>
        </p:nvSpPr>
        <p:spPr>
          <a:xfrm>
            <a:off x="6553200" y="6248400"/>
            <a:ext cx="2133600" cy="457200"/>
          </a:xfrm>
        </p:spPr>
        <p:txBody>
          <a:bodyPr/>
          <a:lstStyle>
            <a:lvl1pPr>
              <a:defRPr b="1"/>
            </a:lvl1pPr>
          </a:lstStyle>
          <a:p>
            <a:fld id="{F879DA49-E87C-4273-9769-BEB7CB34168E}" type="slidenum">
              <a:rPr lang="en-US"/>
              <a:pPr/>
              <a:t>‹#›</a:t>
            </a:fld>
            <a:endParaRPr lang="en-US" dirty="0"/>
          </a:p>
        </p:txBody>
      </p:sp>
      <p:grpSp>
        <p:nvGrpSpPr>
          <p:cNvPr id="50184" name="Group 8"/>
          <p:cNvGrpSpPr>
            <a:grpSpLocks/>
          </p:cNvGrpSpPr>
          <p:nvPr userDrawn="1"/>
        </p:nvGrpSpPr>
        <p:grpSpPr bwMode="auto">
          <a:xfrm>
            <a:off x="304800" y="381000"/>
            <a:ext cx="8467725" cy="5715000"/>
            <a:chOff x="240" y="192"/>
            <a:chExt cx="5286" cy="3648"/>
          </a:xfrm>
        </p:grpSpPr>
        <p:sp>
          <p:nvSpPr>
            <p:cNvPr id="50185" name="Rectangle 9"/>
            <p:cNvSpPr>
              <a:spLocks noChangeArrowheads="1"/>
            </p:cNvSpPr>
            <p:nvPr userDrawn="1"/>
          </p:nvSpPr>
          <p:spPr bwMode="auto">
            <a:xfrm flipV="1">
              <a:off x="5236" y="192"/>
              <a:ext cx="288" cy="288"/>
            </a:xfrm>
            <a:prstGeom prst="rect">
              <a:avLst/>
            </a:prstGeom>
            <a:solidFill>
              <a:schemeClr val="accent1"/>
            </a:solidFill>
            <a:ln>
              <a:noFill/>
            </a:ln>
            <a:effectLst/>
            <a:extLs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sz="2400" dirty="0">
                <a:solidFill>
                  <a:schemeClr val="tx1"/>
                </a:solidFill>
                <a:latin typeface="Times New Roman" pitchFamily="18" charset="0"/>
              </a:endParaRPr>
            </a:p>
          </p:txBody>
        </p:sp>
        <p:sp>
          <p:nvSpPr>
            <p:cNvPr id="50186" name="Rectangle 10"/>
            <p:cNvSpPr>
              <a:spLocks noChangeArrowheads="1"/>
            </p:cNvSpPr>
            <p:nvPr userDrawn="1"/>
          </p:nvSpPr>
          <p:spPr bwMode="auto">
            <a:xfrm flipV="1">
              <a:off x="240" y="192"/>
              <a:ext cx="5004" cy="288"/>
            </a:xfrm>
            <a:prstGeom prst="rect">
              <a:avLst/>
            </a:prstGeom>
            <a:solidFill>
              <a:srgbClr val="2B2C93"/>
            </a:solidFill>
            <a:ln>
              <a:noFill/>
            </a:ln>
            <a:effectLst/>
            <a:extLs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sz="2400" dirty="0">
                <a:solidFill>
                  <a:schemeClr val="tx1"/>
                </a:solidFill>
                <a:latin typeface="Times New Roman" pitchFamily="18" charset="0"/>
              </a:endParaRPr>
            </a:p>
          </p:txBody>
        </p:sp>
        <p:sp>
          <p:nvSpPr>
            <p:cNvPr id="50187" name="Rectangle 11"/>
            <p:cNvSpPr>
              <a:spLocks noChangeArrowheads="1"/>
            </p:cNvSpPr>
            <p:nvPr userDrawn="1"/>
          </p:nvSpPr>
          <p:spPr bwMode="auto">
            <a:xfrm flipV="1">
              <a:off x="240" y="480"/>
              <a:ext cx="5004" cy="144"/>
            </a:xfrm>
            <a:prstGeom prst="rect">
              <a:avLst/>
            </a:prstGeom>
            <a:solidFill>
              <a:schemeClr val="accent1"/>
            </a:solidFill>
            <a:ln>
              <a:noFill/>
            </a:ln>
            <a:effectLst/>
            <a:extLs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sz="2400" dirty="0">
                <a:solidFill>
                  <a:schemeClr val="tx1"/>
                </a:solidFill>
                <a:latin typeface="Times New Roman" pitchFamily="18" charset="0"/>
              </a:endParaRPr>
            </a:p>
          </p:txBody>
        </p:sp>
        <p:sp>
          <p:nvSpPr>
            <p:cNvPr id="50188" name="Rectangle 12"/>
            <p:cNvSpPr>
              <a:spLocks noChangeArrowheads="1"/>
            </p:cNvSpPr>
            <p:nvPr userDrawn="1"/>
          </p:nvSpPr>
          <p:spPr bwMode="auto">
            <a:xfrm flipV="1">
              <a:off x="5242" y="480"/>
              <a:ext cx="282" cy="144"/>
            </a:xfrm>
            <a:prstGeom prst="rect">
              <a:avLst/>
            </a:prstGeom>
            <a:solidFill>
              <a:srgbClr val="2B2C93"/>
            </a:solidFill>
            <a:ln>
              <a:noFill/>
            </a:ln>
            <a:effectLst/>
            <a:extLs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sz="2400" dirty="0">
                <a:solidFill>
                  <a:schemeClr val="tx1"/>
                </a:solidFill>
                <a:latin typeface="Times New Roman" pitchFamily="18" charset="0"/>
              </a:endParaRPr>
            </a:p>
          </p:txBody>
        </p:sp>
        <p:sp>
          <p:nvSpPr>
            <p:cNvPr id="50189" name="Line 13"/>
            <p:cNvSpPr>
              <a:spLocks noChangeShapeType="1"/>
            </p:cNvSpPr>
            <p:nvPr userDrawn="1"/>
          </p:nvSpPr>
          <p:spPr bwMode="auto">
            <a:xfrm flipH="1">
              <a:off x="480" y="2256"/>
              <a:ext cx="484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190" name="Rectangle 14"/>
            <p:cNvSpPr>
              <a:spLocks noChangeArrowheads="1"/>
            </p:cNvSpPr>
            <p:nvPr userDrawn="1"/>
          </p:nvSpPr>
          <p:spPr bwMode="auto">
            <a:xfrm>
              <a:off x="240" y="192"/>
              <a:ext cx="5286" cy="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chemeClr val="tx1"/>
                </a:solidFill>
                <a:latin typeface="Times New Roman" pitchFamily="18" charset="0"/>
              </a:endParaRPr>
            </a:p>
          </p:txBody>
        </p:sp>
      </p:gr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AFDEE51-8D9E-484E-9FA5-79E40071EFA1}" type="slidenum">
              <a:rPr lang="en-US"/>
              <a:pPr/>
              <a:t>‹#›</a:t>
            </a:fld>
            <a:endParaRPr lang="en-US" dirty="0"/>
          </a:p>
        </p:txBody>
      </p:sp>
    </p:spTree>
    <p:extLst>
      <p:ext uri="{BB962C8B-B14F-4D97-AF65-F5344CB8AC3E}">
        <p14:creationId xmlns:p14="http://schemas.microsoft.com/office/powerpoint/2010/main" val="4771958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D83362C-CF56-4166-9408-6C773BD28588}" type="slidenum">
              <a:rPr lang="en-US"/>
              <a:pPr/>
              <a:t>‹#›</a:t>
            </a:fld>
            <a:endParaRPr lang="en-US" dirty="0"/>
          </a:p>
        </p:txBody>
      </p:sp>
    </p:spTree>
    <p:extLst>
      <p:ext uri="{BB962C8B-B14F-4D97-AF65-F5344CB8AC3E}">
        <p14:creationId xmlns:p14="http://schemas.microsoft.com/office/powerpoint/2010/main" val="312855018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5452"/>
          </a:xfrm>
        </p:spPr>
        <p:txBody>
          <a:bodyPr/>
          <a:lstStyle/>
          <a:p>
            <a:r>
              <a:rPr lang="en-US" dirty="0"/>
              <a:t>Click to edit Master title style</a:t>
            </a:r>
          </a:p>
        </p:txBody>
      </p:sp>
      <p:sp>
        <p:nvSpPr>
          <p:cNvPr id="3" name="Text Placeholder 2"/>
          <p:cNvSpPr>
            <a:spLocks noGrp="1"/>
          </p:cNvSpPr>
          <p:nvPr>
            <p:ph type="body" sz="half" idx="1"/>
          </p:nvPr>
        </p:nvSpPr>
        <p:spPr>
          <a:xfrm>
            <a:off x="387433" y="1302461"/>
            <a:ext cx="4119024" cy="48856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6282" y="1302461"/>
            <a:ext cx="4120481" cy="2373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282" y="3814144"/>
            <a:ext cx="4120481" cy="23739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69"/>
          <p:cNvSpPr>
            <a:spLocks noGrp="1" noChangeArrowheads="1"/>
          </p:cNvSpPr>
          <p:nvPr>
            <p:ph type="sldNum" sz="quarter" idx="10"/>
          </p:nvPr>
        </p:nvSpPr>
        <p:spPr>
          <a:ln/>
        </p:spPr>
        <p:txBody>
          <a:bodyPr/>
          <a:lstStyle>
            <a:lvl1pPr>
              <a:defRPr/>
            </a:lvl1pPr>
          </a:lstStyle>
          <a:p>
            <a:pPr>
              <a:defRPr/>
            </a:pPr>
            <a:fld id="{0441315A-BDC4-4CFC-A63B-95A4F36E511C}" type="slidenum">
              <a:rPr lang="en-US"/>
              <a:pPr>
                <a:defRPr/>
              </a:pPr>
              <a:t>‹#›</a:t>
            </a:fld>
            <a:endParaRPr lang="en-US" dirty="0"/>
          </a:p>
        </p:txBody>
      </p:sp>
    </p:spTree>
    <p:extLst>
      <p:ext uri="{BB962C8B-B14F-4D97-AF65-F5344CB8AC3E}">
        <p14:creationId xmlns:p14="http://schemas.microsoft.com/office/powerpoint/2010/main" val="31628710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E476775-F959-4BE9-A2AF-4742BB850354}" type="slidenum">
              <a:rPr lang="en-US"/>
              <a:pPr/>
              <a:t>‹#›</a:t>
            </a:fld>
            <a:endParaRPr lang="en-US" dirty="0"/>
          </a:p>
        </p:txBody>
      </p:sp>
    </p:spTree>
    <p:extLst>
      <p:ext uri="{BB962C8B-B14F-4D97-AF65-F5344CB8AC3E}">
        <p14:creationId xmlns:p14="http://schemas.microsoft.com/office/powerpoint/2010/main" val="350546916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B9295CB-EC05-445D-AFB6-8B6D06540401}" type="slidenum">
              <a:rPr lang="en-US"/>
              <a:pPr/>
              <a:t>‹#›</a:t>
            </a:fld>
            <a:endParaRPr lang="en-US" dirty="0"/>
          </a:p>
        </p:txBody>
      </p:sp>
    </p:spTree>
    <p:extLst>
      <p:ext uri="{BB962C8B-B14F-4D97-AF65-F5344CB8AC3E}">
        <p14:creationId xmlns:p14="http://schemas.microsoft.com/office/powerpoint/2010/main" val="117279402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97516A2-B99A-4A20-8FC1-8A2976B3A507}" type="slidenum">
              <a:rPr lang="en-US"/>
              <a:pPr/>
              <a:t>‹#›</a:t>
            </a:fld>
            <a:endParaRPr lang="en-US" dirty="0"/>
          </a:p>
        </p:txBody>
      </p:sp>
    </p:spTree>
    <p:extLst>
      <p:ext uri="{BB962C8B-B14F-4D97-AF65-F5344CB8AC3E}">
        <p14:creationId xmlns:p14="http://schemas.microsoft.com/office/powerpoint/2010/main" val="402196806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F29BE61-C2E5-48F8-8173-68E1A40A4A3C}" type="slidenum">
              <a:rPr lang="en-US"/>
              <a:pPr/>
              <a:t>‹#›</a:t>
            </a:fld>
            <a:endParaRPr lang="en-US" dirty="0"/>
          </a:p>
        </p:txBody>
      </p:sp>
    </p:spTree>
    <p:extLst>
      <p:ext uri="{BB962C8B-B14F-4D97-AF65-F5344CB8AC3E}">
        <p14:creationId xmlns:p14="http://schemas.microsoft.com/office/powerpoint/2010/main" val="181835783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D78A1A0-F01B-491B-A6F3-F6E06A7B663D}" type="slidenum">
              <a:rPr lang="en-US"/>
              <a:pPr/>
              <a:t>‹#›</a:t>
            </a:fld>
            <a:endParaRPr lang="en-US" dirty="0"/>
          </a:p>
        </p:txBody>
      </p:sp>
    </p:spTree>
    <p:extLst>
      <p:ext uri="{BB962C8B-B14F-4D97-AF65-F5344CB8AC3E}">
        <p14:creationId xmlns:p14="http://schemas.microsoft.com/office/powerpoint/2010/main" val="52752616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AA67E88A-214A-491B-B97B-4D9C16BC710E}" type="slidenum">
              <a:rPr lang="en-US"/>
              <a:pPr/>
              <a:t>‹#›</a:t>
            </a:fld>
            <a:endParaRPr lang="en-US" dirty="0"/>
          </a:p>
        </p:txBody>
      </p:sp>
    </p:spTree>
    <p:extLst>
      <p:ext uri="{BB962C8B-B14F-4D97-AF65-F5344CB8AC3E}">
        <p14:creationId xmlns:p14="http://schemas.microsoft.com/office/powerpoint/2010/main" val="355325736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4CAC9F9-C289-4CA2-898A-E958EC5A1939}" type="slidenum">
              <a:rPr lang="en-US"/>
              <a:pPr/>
              <a:t>‹#›</a:t>
            </a:fld>
            <a:endParaRPr lang="en-US" dirty="0"/>
          </a:p>
        </p:txBody>
      </p:sp>
    </p:spTree>
    <p:extLst>
      <p:ext uri="{BB962C8B-B14F-4D97-AF65-F5344CB8AC3E}">
        <p14:creationId xmlns:p14="http://schemas.microsoft.com/office/powerpoint/2010/main" val="214651412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7305E30-6723-4464-8A59-8ECFCE94D017}" type="slidenum">
              <a:rPr lang="en-US"/>
              <a:pPr/>
              <a:t>‹#›</a:t>
            </a:fld>
            <a:endParaRPr lang="en-US" dirty="0"/>
          </a:p>
        </p:txBody>
      </p:sp>
    </p:spTree>
    <p:extLst>
      <p:ext uri="{BB962C8B-B14F-4D97-AF65-F5344CB8AC3E}">
        <p14:creationId xmlns:p14="http://schemas.microsoft.com/office/powerpoint/2010/main" val="240552566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49155"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endParaRPr lang="en-US" dirty="0"/>
          </a:p>
        </p:txBody>
      </p:sp>
      <p:sp>
        <p:nvSpPr>
          <p:cNvPr id="49157" name="Rectangle 5"/>
          <p:cNvSpPr>
            <a:spLocks noGrp="1" noChangeArrowheads="1"/>
          </p:cNvSpPr>
          <p:nvPr>
            <p:ph type="ftr" sz="quarter" idx="3"/>
          </p:nvPr>
        </p:nvSpPr>
        <p:spPr bwMode="auto">
          <a:xfrm>
            <a:off x="2847975"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i="1">
                <a:solidFill>
                  <a:schemeClr val="tx1"/>
                </a:solidFill>
              </a:defRPr>
            </a:lvl1pPr>
          </a:lstStyle>
          <a:p>
            <a:endParaRPr lang="en-US" dirty="0"/>
          </a:p>
        </p:txBody>
      </p:sp>
      <p:sp>
        <p:nvSpPr>
          <p:cNvPr id="49158"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70AA045E-4F09-4A17-B0BE-D6CCBC1C6EB0}" type="slidenum">
              <a:rPr lang="en-US"/>
              <a:pPr/>
              <a:t>‹#›</a:t>
            </a:fld>
            <a:endParaRPr lang="en-US" dirty="0"/>
          </a:p>
        </p:txBody>
      </p:sp>
      <p:grpSp>
        <p:nvGrpSpPr>
          <p:cNvPr id="49159" name="Group 7"/>
          <p:cNvGrpSpPr>
            <a:grpSpLocks/>
          </p:cNvGrpSpPr>
          <p:nvPr/>
        </p:nvGrpSpPr>
        <p:grpSpPr bwMode="auto">
          <a:xfrm>
            <a:off x="279400" y="152400"/>
            <a:ext cx="8686800" cy="1600200"/>
            <a:chOff x="176" y="96"/>
            <a:chExt cx="5472" cy="1008"/>
          </a:xfrm>
        </p:grpSpPr>
        <p:sp>
          <p:nvSpPr>
            <p:cNvPr id="49160" name="Line 8"/>
            <p:cNvSpPr>
              <a:spLocks noChangeShapeType="1"/>
            </p:cNvSpPr>
            <p:nvPr/>
          </p:nvSpPr>
          <p:spPr bwMode="auto">
            <a:xfrm flipH="1">
              <a:off x="288" y="1104"/>
              <a:ext cx="5232" cy="0"/>
            </a:xfrm>
            <a:prstGeom prst="line">
              <a:avLst/>
            </a:prstGeom>
            <a:noFill/>
            <a:ln w="12700">
              <a:solidFill>
                <a:srgbClr val="2B2C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161" name="Rectangle 9"/>
            <p:cNvSpPr>
              <a:spLocks noChangeArrowheads="1"/>
            </p:cNvSpPr>
            <p:nvPr/>
          </p:nvSpPr>
          <p:spPr bwMode="auto">
            <a:xfrm>
              <a:off x="5504" y="96"/>
              <a:ext cx="144" cy="144"/>
            </a:xfrm>
            <a:prstGeom prst="rect">
              <a:avLst/>
            </a:prstGeom>
            <a:solidFill>
              <a:srgbClr val="2B2C93"/>
            </a:solidFill>
            <a:ln w="12700">
              <a:solidFill>
                <a:srgbClr val="2B2C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chemeClr val="tx1"/>
                </a:solidFill>
                <a:latin typeface="Times New Roman" pitchFamily="18" charset="0"/>
              </a:endParaRPr>
            </a:p>
          </p:txBody>
        </p:sp>
        <p:sp>
          <p:nvSpPr>
            <p:cNvPr id="49162" name="Rectangle 10"/>
            <p:cNvSpPr>
              <a:spLocks noChangeArrowheads="1"/>
            </p:cNvSpPr>
            <p:nvPr/>
          </p:nvSpPr>
          <p:spPr bwMode="auto">
            <a:xfrm>
              <a:off x="176" y="96"/>
              <a:ext cx="5326" cy="144"/>
            </a:xfrm>
            <a:prstGeom prst="rect">
              <a:avLst/>
            </a:prstGeom>
            <a:solidFill>
              <a:schemeClr val="accent1"/>
            </a:solidFill>
            <a:ln w="12700">
              <a:solidFill>
                <a:srgbClr val="2B2C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chemeClr val="tx1"/>
                </a:solidFill>
                <a:latin typeface="Times New Roman" pitchFamily="18" charset="0"/>
              </a:endParaRPr>
            </a:p>
          </p:txBody>
        </p:sp>
        <p:sp>
          <p:nvSpPr>
            <p:cNvPr id="49163" name="Rectangle 11"/>
            <p:cNvSpPr>
              <a:spLocks noChangeArrowheads="1"/>
            </p:cNvSpPr>
            <p:nvPr/>
          </p:nvSpPr>
          <p:spPr bwMode="auto">
            <a:xfrm>
              <a:off x="176" y="240"/>
              <a:ext cx="5326" cy="88"/>
            </a:xfrm>
            <a:prstGeom prst="rect">
              <a:avLst/>
            </a:prstGeom>
            <a:solidFill>
              <a:srgbClr val="2B2C93"/>
            </a:solidFill>
            <a:ln w="12700">
              <a:solidFill>
                <a:srgbClr val="2B2C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chemeClr val="tx1"/>
                </a:solidFill>
                <a:latin typeface="Times New Roman" pitchFamily="18" charset="0"/>
              </a:endParaRPr>
            </a:p>
          </p:txBody>
        </p:sp>
        <p:sp>
          <p:nvSpPr>
            <p:cNvPr id="49164" name="Rectangle 12"/>
            <p:cNvSpPr>
              <a:spLocks noChangeArrowheads="1"/>
            </p:cNvSpPr>
            <p:nvPr/>
          </p:nvSpPr>
          <p:spPr bwMode="auto">
            <a:xfrm>
              <a:off x="5504" y="241"/>
              <a:ext cx="144" cy="86"/>
            </a:xfrm>
            <a:prstGeom prst="rect">
              <a:avLst/>
            </a:prstGeom>
            <a:solidFill>
              <a:schemeClr val="accent1"/>
            </a:solidFill>
            <a:ln w="12700">
              <a:solidFill>
                <a:srgbClr val="2B2C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chemeClr val="tx1"/>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wipe/>
  </p:transition>
  <p:txStyles>
    <p:titleStyle>
      <a:lvl1pPr algn="l" rtl="0" fontAlgn="base">
        <a:spcBef>
          <a:spcPct val="0"/>
        </a:spcBef>
        <a:spcAft>
          <a:spcPct val="0"/>
        </a:spcAft>
        <a:defRPr sz="4400">
          <a:solidFill>
            <a:srgbClr val="2B2C93"/>
          </a:solidFill>
          <a:latin typeface="+mj-lt"/>
          <a:ea typeface="+mj-ea"/>
          <a:cs typeface="+mj-cs"/>
        </a:defRPr>
      </a:lvl1pPr>
      <a:lvl2pPr algn="l" rtl="0" fontAlgn="base">
        <a:spcBef>
          <a:spcPct val="0"/>
        </a:spcBef>
        <a:spcAft>
          <a:spcPct val="0"/>
        </a:spcAft>
        <a:defRPr sz="4400">
          <a:solidFill>
            <a:srgbClr val="2B2C93"/>
          </a:solidFill>
          <a:latin typeface="Times New Roman" pitchFamily="18" charset="0"/>
        </a:defRPr>
      </a:lvl2pPr>
      <a:lvl3pPr algn="l" rtl="0" fontAlgn="base">
        <a:spcBef>
          <a:spcPct val="0"/>
        </a:spcBef>
        <a:spcAft>
          <a:spcPct val="0"/>
        </a:spcAft>
        <a:defRPr sz="4400">
          <a:solidFill>
            <a:srgbClr val="2B2C93"/>
          </a:solidFill>
          <a:latin typeface="Times New Roman" pitchFamily="18" charset="0"/>
        </a:defRPr>
      </a:lvl3pPr>
      <a:lvl4pPr algn="l" rtl="0" fontAlgn="base">
        <a:spcBef>
          <a:spcPct val="0"/>
        </a:spcBef>
        <a:spcAft>
          <a:spcPct val="0"/>
        </a:spcAft>
        <a:defRPr sz="4400">
          <a:solidFill>
            <a:srgbClr val="2B2C93"/>
          </a:solidFill>
          <a:latin typeface="Times New Roman" pitchFamily="18" charset="0"/>
        </a:defRPr>
      </a:lvl4pPr>
      <a:lvl5pPr algn="l" rtl="0" fontAlgn="base">
        <a:spcBef>
          <a:spcPct val="0"/>
        </a:spcBef>
        <a:spcAft>
          <a:spcPct val="0"/>
        </a:spcAft>
        <a:defRPr sz="4400">
          <a:solidFill>
            <a:srgbClr val="2B2C93"/>
          </a:solidFill>
          <a:latin typeface="Times New Roman" pitchFamily="18" charset="0"/>
        </a:defRPr>
      </a:lvl5pPr>
      <a:lvl6pPr marL="457200" algn="l" rtl="0" fontAlgn="base">
        <a:spcBef>
          <a:spcPct val="0"/>
        </a:spcBef>
        <a:spcAft>
          <a:spcPct val="0"/>
        </a:spcAft>
        <a:defRPr sz="4400">
          <a:solidFill>
            <a:srgbClr val="2B2C93"/>
          </a:solidFill>
          <a:latin typeface="Times New Roman" pitchFamily="18" charset="0"/>
        </a:defRPr>
      </a:lvl6pPr>
      <a:lvl7pPr marL="914400" algn="l" rtl="0" fontAlgn="base">
        <a:spcBef>
          <a:spcPct val="0"/>
        </a:spcBef>
        <a:spcAft>
          <a:spcPct val="0"/>
        </a:spcAft>
        <a:defRPr sz="4400">
          <a:solidFill>
            <a:srgbClr val="2B2C93"/>
          </a:solidFill>
          <a:latin typeface="Times New Roman" pitchFamily="18" charset="0"/>
        </a:defRPr>
      </a:lvl7pPr>
      <a:lvl8pPr marL="1371600" algn="l" rtl="0" fontAlgn="base">
        <a:spcBef>
          <a:spcPct val="0"/>
        </a:spcBef>
        <a:spcAft>
          <a:spcPct val="0"/>
        </a:spcAft>
        <a:defRPr sz="4400">
          <a:solidFill>
            <a:srgbClr val="2B2C93"/>
          </a:solidFill>
          <a:latin typeface="Times New Roman" pitchFamily="18" charset="0"/>
        </a:defRPr>
      </a:lvl8pPr>
      <a:lvl9pPr marL="1828800" algn="l" rtl="0" fontAlgn="base">
        <a:spcBef>
          <a:spcPct val="0"/>
        </a:spcBef>
        <a:spcAft>
          <a:spcPct val="0"/>
        </a:spcAft>
        <a:defRPr sz="4400">
          <a:solidFill>
            <a:srgbClr val="2B2C93"/>
          </a:solidFill>
          <a:latin typeface="Times New Roman" pitchFamily="18" charset="0"/>
        </a:defRPr>
      </a:lvl9pPr>
    </p:titleStyle>
    <p:bodyStyle>
      <a:lvl1pPr marL="469900" indent="-469900" algn="l" rtl="0" fontAlgn="base">
        <a:spcBef>
          <a:spcPct val="20000"/>
        </a:spcBef>
        <a:spcAft>
          <a:spcPct val="0"/>
        </a:spcAft>
        <a:buClr>
          <a:srgbClr val="2B2C93"/>
        </a:buClr>
        <a:buFont typeface="Wingdings" pitchFamily="2" charset="2"/>
        <a:buChar char="§"/>
        <a:defRPr sz="3200">
          <a:solidFill>
            <a:srgbClr val="2B2C93"/>
          </a:solidFill>
          <a:latin typeface="+mn-lt"/>
          <a:ea typeface="+mn-ea"/>
          <a:cs typeface="+mn-cs"/>
        </a:defRPr>
      </a:lvl1pPr>
      <a:lvl2pPr marL="908050" indent="-436563" algn="l" rtl="0" fontAlgn="base">
        <a:spcBef>
          <a:spcPct val="20000"/>
        </a:spcBef>
        <a:spcAft>
          <a:spcPct val="0"/>
        </a:spcAft>
        <a:buClr>
          <a:srgbClr val="2B2C93"/>
        </a:buClr>
        <a:buFont typeface="Wingdings" pitchFamily="2" charset="2"/>
        <a:buChar char="§"/>
        <a:defRPr sz="2800">
          <a:solidFill>
            <a:srgbClr val="2B2C93"/>
          </a:solidFill>
          <a:latin typeface="+mn-lt"/>
        </a:defRPr>
      </a:lvl2pPr>
      <a:lvl3pPr marL="1377950" indent="-468313" algn="l" rtl="0" fontAlgn="base">
        <a:spcBef>
          <a:spcPct val="20000"/>
        </a:spcBef>
        <a:spcAft>
          <a:spcPct val="0"/>
        </a:spcAft>
        <a:buClr>
          <a:srgbClr val="2B2C93"/>
        </a:buClr>
        <a:buFont typeface="Wingdings" pitchFamily="2" charset="2"/>
        <a:buChar char="§"/>
        <a:defRPr sz="2400">
          <a:solidFill>
            <a:srgbClr val="2B2C93"/>
          </a:solidFill>
          <a:latin typeface="+mn-lt"/>
        </a:defRPr>
      </a:lvl3pPr>
      <a:lvl4pPr marL="1827213" indent="-438150" algn="l" rtl="0" fontAlgn="base">
        <a:spcBef>
          <a:spcPct val="20000"/>
        </a:spcBef>
        <a:spcAft>
          <a:spcPct val="0"/>
        </a:spcAft>
        <a:buClr>
          <a:srgbClr val="2B2C93"/>
        </a:buClr>
        <a:buFont typeface="Wingdings" pitchFamily="2" charset="2"/>
        <a:buChar char="§"/>
        <a:defRPr sz="2000">
          <a:solidFill>
            <a:srgbClr val="2B2C93"/>
          </a:solidFill>
          <a:latin typeface="+mn-lt"/>
        </a:defRPr>
      </a:lvl4pPr>
      <a:lvl5pPr marL="2297113" indent="-468313" algn="l" rtl="0" fontAlgn="base">
        <a:spcBef>
          <a:spcPct val="20000"/>
        </a:spcBef>
        <a:spcAft>
          <a:spcPct val="0"/>
        </a:spcAft>
        <a:buClr>
          <a:srgbClr val="2B2C93"/>
        </a:buClr>
        <a:buFont typeface="Wingdings" pitchFamily="2" charset="2"/>
        <a:buChar char="§"/>
        <a:defRPr sz="2000">
          <a:solidFill>
            <a:srgbClr val="2B2C93"/>
          </a:solidFill>
          <a:latin typeface="+mn-lt"/>
        </a:defRPr>
      </a:lvl5pPr>
      <a:lvl6pPr marL="2754313" indent="-468313" algn="l" rtl="0" fontAlgn="base">
        <a:spcBef>
          <a:spcPct val="20000"/>
        </a:spcBef>
        <a:spcAft>
          <a:spcPct val="0"/>
        </a:spcAft>
        <a:buClr>
          <a:srgbClr val="2B2C93"/>
        </a:buClr>
        <a:buFont typeface="Wingdings" pitchFamily="2" charset="2"/>
        <a:buChar char="§"/>
        <a:defRPr sz="2000">
          <a:solidFill>
            <a:srgbClr val="2B2C93"/>
          </a:solidFill>
          <a:latin typeface="+mn-lt"/>
        </a:defRPr>
      </a:lvl6pPr>
      <a:lvl7pPr marL="3211513" indent="-468313" algn="l" rtl="0" fontAlgn="base">
        <a:spcBef>
          <a:spcPct val="20000"/>
        </a:spcBef>
        <a:spcAft>
          <a:spcPct val="0"/>
        </a:spcAft>
        <a:buClr>
          <a:srgbClr val="2B2C93"/>
        </a:buClr>
        <a:buFont typeface="Wingdings" pitchFamily="2" charset="2"/>
        <a:buChar char="§"/>
        <a:defRPr sz="2000">
          <a:solidFill>
            <a:srgbClr val="2B2C93"/>
          </a:solidFill>
          <a:latin typeface="+mn-lt"/>
        </a:defRPr>
      </a:lvl7pPr>
      <a:lvl8pPr marL="3668713" indent="-468313" algn="l" rtl="0" fontAlgn="base">
        <a:spcBef>
          <a:spcPct val="20000"/>
        </a:spcBef>
        <a:spcAft>
          <a:spcPct val="0"/>
        </a:spcAft>
        <a:buClr>
          <a:srgbClr val="2B2C93"/>
        </a:buClr>
        <a:buFont typeface="Wingdings" pitchFamily="2" charset="2"/>
        <a:buChar char="§"/>
        <a:defRPr sz="2000">
          <a:solidFill>
            <a:srgbClr val="2B2C93"/>
          </a:solidFill>
          <a:latin typeface="+mn-lt"/>
        </a:defRPr>
      </a:lvl8pPr>
      <a:lvl9pPr marL="4125913" indent="-468313" algn="l" rtl="0" fontAlgn="base">
        <a:spcBef>
          <a:spcPct val="20000"/>
        </a:spcBef>
        <a:spcAft>
          <a:spcPct val="0"/>
        </a:spcAft>
        <a:buClr>
          <a:srgbClr val="2B2C93"/>
        </a:buClr>
        <a:buFont typeface="Wingdings" pitchFamily="2" charset="2"/>
        <a:buChar char="§"/>
        <a:defRPr sz="2000">
          <a:solidFill>
            <a:srgbClr val="2B2C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chemeClr val="tx1"/>
                </a:solidFill>
                <a:cs typeface="Arial" panose="020B0604020202020204" pitchFamily="34" charset="0"/>
              </a:rPr>
              <a:t>Cadet Mission Brief SAMPLE/TEMPLATE</a:t>
            </a:r>
          </a:p>
        </p:txBody>
      </p:sp>
      <p:sp>
        <p:nvSpPr>
          <p:cNvPr id="3" name="Content Placeholder 2"/>
          <p:cNvSpPr>
            <a:spLocks noGrp="1"/>
          </p:cNvSpPr>
          <p:nvPr>
            <p:ph idx="1"/>
          </p:nvPr>
        </p:nvSpPr>
        <p:spPr>
          <a:xfrm>
            <a:off x="76200" y="1828800"/>
            <a:ext cx="8915400" cy="4495800"/>
          </a:xfrm>
        </p:spPr>
        <p:txBody>
          <a:bodyPr/>
          <a:lstStyle/>
          <a:p>
            <a:pPr lvl="1"/>
            <a:endParaRPr lang="en-US" sz="2000" dirty="0">
              <a:solidFill>
                <a:schemeClr val="tx1"/>
              </a:solidFill>
            </a:endParaRPr>
          </a:p>
          <a:p>
            <a:pPr>
              <a:buClrTx/>
            </a:pPr>
            <a:r>
              <a:rPr lang="en-US" sz="2800" b="1" dirty="0">
                <a:solidFill>
                  <a:schemeClr val="tx1"/>
                </a:solidFill>
                <a:latin typeface="+mj-lt"/>
                <a:cs typeface="Arial" panose="020B0604020202020204" pitchFamily="34" charset="0"/>
              </a:rPr>
              <a:t>This is a sample template Cadet Mission Briefing that includes all the mandatory briefing items.  </a:t>
            </a:r>
          </a:p>
          <a:p>
            <a:pPr>
              <a:buClrTx/>
            </a:pPr>
            <a:r>
              <a:rPr lang="en-US" sz="2800" b="1" dirty="0">
                <a:solidFill>
                  <a:schemeClr val="tx1"/>
                </a:solidFill>
                <a:latin typeface="+mj-lt"/>
                <a:cs typeface="Arial" panose="020B0604020202020204" pitchFamily="34" charset="0"/>
              </a:rPr>
              <a:t>Briefing should be well practiced and polished.  </a:t>
            </a:r>
          </a:p>
          <a:p>
            <a:pPr>
              <a:buClrTx/>
            </a:pPr>
            <a:r>
              <a:rPr lang="en-US" sz="2800" b="1" dirty="0">
                <a:solidFill>
                  <a:schemeClr val="tx1"/>
                </a:solidFill>
                <a:latin typeface="+mj-lt"/>
                <a:cs typeface="Arial" panose="020B0604020202020204" pitchFamily="34" charset="0"/>
              </a:rPr>
              <a:t>It is understandable that many of the regular/routine type things a unit does may be different this year due to the COVID-19 pandemic.  Units may use information from the previous school year to demonstrate cadet involvement and accomplishments in this briefing.   </a:t>
            </a:r>
            <a:endParaRPr lang="en-US" sz="2400" b="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15288672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p:txBody>
          <a:bodyPr/>
          <a:lstStyle/>
          <a:p>
            <a:pPr algn="ctr"/>
            <a:r>
              <a:rPr lang="en-US" sz="3600" b="1" dirty="0">
                <a:solidFill>
                  <a:schemeClr val="tx1"/>
                </a:solidFill>
              </a:rPr>
              <a:t>SY20/21 Cadets in Action                       </a:t>
            </a:r>
            <a:r>
              <a:rPr lang="en-US" sz="1600" b="1" dirty="0">
                <a:solidFill>
                  <a:schemeClr val="tx1"/>
                </a:solidFill>
              </a:rPr>
              <a:t>(current photos only – talk briefly about each picture)</a:t>
            </a:r>
            <a:br>
              <a:rPr lang="en-US" sz="3600" b="1" dirty="0">
                <a:solidFill>
                  <a:schemeClr val="tx1"/>
                </a:solidFill>
              </a:rPr>
            </a:br>
            <a:r>
              <a:rPr lang="en-US" sz="2400" b="1" dirty="0">
                <a:solidFill>
                  <a:schemeClr val="tx1"/>
                </a:solidFill>
              </a:rPr>
              <a:t>C/SSgt Bill Smith and C/SrA Jessica Jones</a:t>
            </a:r>
          </a:p>
        </p:txBody>
      </p:sp>
      <p:sp>
        <p:nvSpPr>
          <p:cNvPr id="785414" name="Text Box 6"/>
          <p:cNvSpPr txBox="1">
            <a:spLocks noChangeArrowheads="1"/>
          </p:cNvSpPr>
          <p:nvPr/>
        </p:nvSpPr>
        <p:spPr bwMode="auto">
          <a:xfrm>
            <a:off x="914400" y="4853056"/>
            <a:ext cx="2514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200" dirty="0">
                <a:solidFill>
                  <a:schemeClr val="tx1"/>
                </a:solidFill>
                <a:latin typeface="Times New Roman" pitchFamily="18" charset="0"/>
              </a:rPr>
              <a:t>2019 – Veterans Day Parade</a:t>
            </a:r>
          </a:p>
        </p:txBody>
      </p:sp>
      <p:sp>
        <p:nvSpPr>
          <p:cNvPr id="785422" name="Text Box 14"/>
          <p:cNvSpPr txBox="1">
            <a:spLocks noChangeArrowheads="1"/>
          </p:cNvSpPr>
          <p:nvPr/>
        </p:nvSpPr>
        <p:spPr bwMode="auto">
          <a:xfrm>
            <a:off x="5234739" y="4853056"/>
            <a:ext cx="266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200" dirty="0">
                <a:solidFill>
                  <a:schemeClr val="tx1"/>
                </a:solidFill>
                <a:latin typeface="Times New Roman" pitchFamily="18" charset="0"/>
              </a:rPr>
              <a:t>2020 – Cadet Leadership Course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62" y="2153898"/>
            <a:ext cx="4198038" cy="2699158"/>
          </a:xfrm>
          <a:prstGeom prst="rect">
            <a:avLst/>
          </a:prstGeom>
        </p:spPr>
      </p:pic>
      <p:pic>
        <p:nvPicPr>
          <p:cNvPr id="14" name="Picture 13">
            <a:extLst>
              <a:ext uri="{FF2B5EF4-FFF2-40B4-BE49-F238E27FC236}">
                <a16:creationId xmlns:a16="http://schemas.microsoft.com/office/drawing/2014/main" id="{A8147C63-4A8E-4D03-9E74-7448317C0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793" y="2153898"/>
            <a:ext cx="4303161" cy="2699158"/>
          </a:xfrm>
          <a:prstGeom prst="rect">
            <a:avLst/>
          </a:prstGeom>
        </p:spPr>
      </p:pic>
    </p:spTree>
    <p:extLst>
      <p:ext uri="{BB962C8B-B14F-4D97-AF65-F5344CB8AC3E}">
        <p14:creationId xmlns:p14="http://schemas.microsoft.com/office/powerpoint/2010/main" val="17228627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p:txBody>
          <a:bodyPr/>
          <a:lstStyle/>
          <a:p>
            <a:pPr algn="ctr"/>
            <a:r>
              <a:rPr lang="en-US" b="1" dirty="0">
                <a:solidFill>
                  <a:schemeClr val="tx1"/>
                </a:solidFill>
              </a:rPr>
              <a:t>SY 20/21 Cadets in Action</a:t>
            </a:r>
            <a:br>
              <a:rPr lang="en-US" b="1" dirty="0">
                <a:solidFill>
                  <a:schemeClr val="tx1"/>
                </a:solidFill>
              </a:rPr>
            </a:br>
            <a:r>
              <a:rPr lang="en-US" sz="2400" b="1" dirty="0">
                <a:solidFill>
                  <a:schemeClr val="tx1"/>
                </a:solidFill>
              </a:rPr>
              <a:t>C/SSgt Bill Smith and C/SrA Jessica Jones</a:t>
            </a:r>
          </a:p>
        </p:txBody>
      </p:sp>
      <p:sp>
        <p:nvSpPr>
          <p:cNvPr id="785416" name="Text Box 8"/>
          <p:cNvSpPr txBox="1">
            <a:spLocks noChangeArrowheads="1"/>
          </p:cNvSpPr>
          <p:nvPr/>
        </p:nvSpPr>
        <p:spPr bwMode="auto">
          <a:xfrm>
            <a:off x="3072342" y="3810000"/>
            <a:ext cx="26426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200" dirty="0">
                <a:solidFill>
                  <a:schemeClr val="tx1"/>
                </a:solidFill>
                <a:latin typeface="Times New Roman" pitchFamily="18" charset="0"/>
              </a:rPr>
              <a:t>2019 - Cadet Leadership Course</a:t>
            </a:r>
          </a:p>
        </p:txBody>
      </p:sp>
      <p:sp>
        <p:nvSpPr>
          <p:cNvPr id="18" name="Text Box 6"/>
          <p:cNvSpPr txBox="1">
            <a:spLocks noChangeArrowheads="1"/>
          </p:cNvSpPr>
          <p:nvPr/>
        </p:nvSpPr>
        <p:spPr bwMode="auto">
          <a:xfrm>
            <a:off x="230813" y="6165334"/>
            <a:ext cx="28666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200" dirty="0">
                <a:solidFill>
                  <a:schemeClr val="tx1"/>
                </a:solidFill>
                <a:latin typeface="Times New Roman" pitchFamily="18" charset="0"/>
              </a:rPr>
              <a:t>2019 – AFJROTC Flight Academy        </a:t>
            </a:r>
          </a:p>
        </p:txBody>
      </p:sp>
      <p:sp>
        <p:nvSpPr>
          <p:cNvPr id="19" name="Text Box 6"/>
          <p:cNvSpPr txBox="1">
            <a:spLocks noChangeArrowheads="1"/>
          </p:cNvSpPr>
          <p:nvPr/>
        </p:nvSpPr>
        <p:spPr bwMode="auto">
          <a:xfrm>
            <a:off x="3171825" y="6378377"/>
            <a:ext cx="2543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200" dirty="0">
                <a:solidFill>
                  <a:schemeClr val="tx1"/>
                </a:solidFill>
                <a:latin typeface="Times New Roman" pitchFamily="18" charset="0"/>
              </a:rPr>
              <a:t>2019 – Cadet Jackson’s Solo Flight</a:t>
            </a:r>
          </a:p>
        </p:txBody>
      </p:sp>
      <p:pic>
        <p:nvPicPr>
          <p:cNvPr id="1026" name="Picture 2" descr="E:\Picture Folder\CLC Photos\DSC_04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342" y="1868202"/>
            <a:ext cx="2676525" cy="19417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125" y="1914523"/>
            <a:ext cx="2743200" cy="1895476"/>
          </a:xfrm>
          <a:prstGeom prst="rect">
            <a:avLst/>
          </a:prstGeom>
        </p:spPr>
      </p:pic>
      <p:sp>
        <p:nvSpPr>
          <p:cNvPr id="20" name="Text Box 14"/>
          <p:cNvSpPr txBox="1">
            <a:spLocks noChangeArrowheads="1"/>
          </p:cNvSpPr>
          <p:nvPr/>
        </p:nvSpPr>
        <p:spPr bwMode="auto">
          <a:xfrm>
            <a:off x="6134100" y="3869511"/>
            <a:ext cx="26289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200" dirty="0">
                <a:solidFill>
                  <a:schemeClr val="tx1"/>
                </a:solidFill>
                <a:latin typeface="Times New Roman" pitchFamily="18" charset="0"/>
              </a:rPr>
              <a:t>2019 - Soup Kitchen Volunteers</a:t>
            </a:r>
          </a:p>
        </p:txBody>
      </p:sp>
      <p:sp>
        <p:nvSpPr>
          <p:cNvPr id="4" name="Rectangle 3"/>
          <p:cNvSpPr/>
          <p:nvPr/>
        </p:nvSpPr>
        <p:spPr>
          <a:xfrm>
            <a:off x="6160994" y="6350000"/>
            <a:ext cx="2625724" cy="276999"/>
          </a:xfrm>
          <a:prstGeom prst="rect">
            <a:avLst/>
          </a:prstGeom>
        </p:spPr>
        <p:txBody>
          <a:bodyPr wrap="square">
            <a:spAutoFit/>
          </a:bodyPr>
          <a:lstStyle/>
          <a:p>
            <a:pPr eaLnBrk="0" hangingPunct="0">
              <a:spcBef>
                <a:spcPct val="50000"/>
              </a:spcBef>
            </a:pPr>
            <a:r>
              <a:rPr lang="en-US" sz="1200" dirty="0">
                <a:solidFill>
                  <a:schemeClr val="tx1"/>
                </a:solidFill>
                <a:latin typeface="Times New Roman" pitchFamily="18" charset="0"/>
              </a:rPr>
              <a:t>2019 – National Finals Academic Bowl  </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546" y="4146510"/>
            <a:ext cx="2990334" cy="2178090"/>
          </a:xfrm>
          <a:prstGeom prst="rect">
            <a:avLst/>
          </a:prstGeom>
        </p:spPr>
      </p:pic>
      <p:pic>
        <p:nvPicPr>
          <p:cNvPr id="13" name="Picture 12">
            <a:extLst>
              <a:ext uri="{FF2B5EF4-FFF2-40B4-BE49-F238E27FC236}">
                <a16:creationId xmlns:a16="http://schemas.microsoft.com/office/drawing/2014/main" id="{93282132-ADDE-44A8-8925-25B6E0153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7092" y="4132263"/>
            <a:ext cx="2599529" cy="2192338"/>
          </a:xfrm>
          <a:prstGeom prst="rect">
            <a:avLst/>
          </a:prstGeom>
        </p:spPr>
      </p:pic>
      <p:pic>
        <p:nvPicPr>
          <p:cNvPr id="14" name="Picture 13">
            <a:extLst>
              <a:ext uri="{FF2B5EF4-FFF2-40B4-BE49-F238E27FC236}">
                <a16:creationId xmlns:a16="http://schemas.microsoft.com/office/drawing/2014/main" id="{EC65336B-DCB2-413F-8B79-A6221F02CF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35762" y="2727527"/>
            <a:ext cx="4126793" cy="2457755"/>
          </a:xfrm>
          <a:prstGeom prst="rect">
            <a:avLst/>
          </a:prstGeom>
        </p:spPr>
      </p:pic>
    </p:spTree>
    <p:extLst>
      <p:ext uri="{BB962C8B-B14F-4D97-AF65-F5344CB8AC3E}">
        <p14:creationId xmlns:p14="http://schemas.microsoft.com/office/powerpoint/2010/main" val="417655002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algn="ctr"/>
            <a:r>
              <a:rPr lang="en-US" sz="3200" b="1" dirty="0">
                <a:solidFill>
                  <a:schemeClr val="tx1"/>
                </a:solidFill>
              </a:rPr>
              <a:t>Summary Community Service/CIA Trips</a:t>
            </a:r>
            <a:br>
              <a:rPr lang="en-US" b="1" dirty="0">
                <a:solidFill>
                  <a:schemeClr val="tx1"/>
                </a:solidFill>
              </a:rPr>
            </a:br>
            <a:r>
              <a:rPr lang="en-US" sz="2400" b="1" dirty="0">
                <a:solidFill>
                  <a:schemeClr val="tx1"/>
                </a:solidFill>
              </a:rPr>
              <a:t>C/Major Jon Doe and C/TSgt Marc Smith</a:t>
            </a:r>
          </a:p>
        </p:txBody>
      </p:sp>
      <p:sp>
        <p:nvSpPr>
          <p:cNvPr id="738307" name="Rectangle 3"/>
          <p:cNvSpPr>
            <a:spLocks noGrp="1" noChangeArrowheads="1"/>
          </p:cNvSpPr>
          <p:nvPr>
            <p:ph type="body" idx="1"/>
          </p:nvPr>
        </p:nvSpPr>
        <p:spPr>
          <a:xfrm>
            <a:off x="304800" y="1676400"/>
            <a:ext cx="8686800" cy="4191000"/>
          </a:xfrm>
        </p:spPr>
        <p:txBody>
          <a:bodyPr/>
          <a:lstStyle/>
          <a:p>
            <a:pPr lvl="0">
              <a:buClr>
                <a:schemeClr val="tx1"/>
              </a:buClr>
            </a:pPr>
            <a:r>
              <a:rPr lang="en-US" sz="2400" dirty="0">
                <a:solidFill>
                  <a:schemeClr val="tx1"/>
                </a:solidFill>
              </a:rPr>
              <a:t>Conducted 2,215 Community Service hours during SY19/20</a:t>
            </a:r>
          </a:p>
          <a:p>
            <a:pPr lvl="1">
              <a:buClr>
                <a:schemeClr val="tx1"/>
              </a:buClr>
            </a:pPr>
            <a:r>
              <a:rPr lang="en-US" sz="2400" dirty="0">
                <a:solidFill>
                  <a:schemeClr val="tx1"/>
                </a:solidFill>
              </a:rPr>
              <a:t>All events loaded into WINGS</a:t>
            </a:r>
          </a:p>
          <a:p>
            <a:pPr lvl="1">
              <a:buClr>
                <a:schemeClr val="tx1"/>
              </a:buClr>
            </a:pPr>
            <a:r>
              <a:rPr lang="en-US" sz="2400" dirty="0">
                <a:solidFill>
                  <a:schemeClr val="tx1"/>
                </a:solidFill>
              </a:rPr>
              <a:t>Cadets Averaged 15.6 hours per</a:t>
            </a:r>
          </a:p>
          <a:p>
            <a:pPr lvl="0">
              <a:buClr>
                <a:schemeClr val="tx1"/>
              </a:buClr>
            </a:pPr>
            <a:r>
              <a:rPr lang="en-US" sz="2400" dirty="0">
                <a:solidFill>
                  <a:schemeClr val="tx1"/>
                </a:solidFill>
              </a:rPr>
              <a:t>Unit took 3 CIA Trips SY 19/20</a:t>
            </a:r>
          </a:p>
          <a:p>
            <a:pPr lvl="1">
              <a:buClr>
                <a:schemeClr val="tx1"/>
              </a:buClr>
            </a:pPr>
            <a:r>
              <a:rPr lang="en-US" sz="2000" dirty="0">
                <a:solidFill>
                  <a:schemeClr val="tx1"/>
                </a:solidFill>
              </a:rPr>
              <a:t>Local Army National Guard tour  – Nov 19</a:t>
            </a:r>
          </a:p>
          <a:p>
            <a:pPr lvl="1">
              <a:buClr>
                <a:schemeClr val="tx1"/>
              </a:buClr>
            </a:pPr>
            <a:r>
              <a:rPr lang="en-US" sz="2000" dirty="0">
                <a:solidFill>
                  <a:schemeClr val="tx1"/>
                </a:solidFill>
              </a:rPr>
              <a:t>Washington DC – Feb 20</a:t>
            </a:r>
          </a:p>
          <a:p>
            <a:pPr lvl="1">
              <a:buClr>
                <a:schemeClr val="tx1"/>
              </a:buClr>
            </a:pPr>
            <a:r>
              <a:rPr lang="en-US" sz="2000" dirty="0">
                <a:solidFill>
                  <a:schemeClr val="tx1"/>
                </a:solidFill>
              </a:rPr>
              <a:t>Visited University of Alabama Air Force ROTC – Dec 19</a:t>
            </a:r>
          </a:p>
          <a:p>
            <a:pPr>
              <a:buClr>
                <a:schemeClr val="tx1"/>
              </a:buClr>
            </a:pPr>
            <a:r>
              <a:rPr lang="en-US" sz="2400" dirty="0">
                <a:solidFill>
                  <a:schemeClr val="tx1"/>
                </a:solidFill>
              </a:rPr>
              <a:t>Cadet participation </a:t>
            </a:r>
          </a:p>
          <a:p>
            <a:pPr marL="939800" lvl="2" indent="-469900">
              <a:buClr>
                <a:schemeClr val="tx1"/>
              </a:buClr>
            </a:pPr>
            <a:r>
              <a:rPr lang="en-US" dirty="0">
                <a:solidFill>
                  <a:schemeClr val="tx1"/>
                </a:solidFill>
              </a:rPr>
              <a:t>90/141 cadets participating in CIA Trips (64% of cadets participating)</a:t>
            </a:r>
          </a:p>
          <a:p>
            <a:pPr lvl="0">
              <a:buClr>
                <a:schemeClr val="tx1"/>
              </a:buClr>
            </a:pPr>
            <a:r>
              <a:rPr lang="en-US" sz="2400" dirty="0">
                <a:solidFill>
                  <a:schemeClr val="tx1"/>
                </a:solidFill>
              </a:rPr>
              <a:t>4 CIA Trips Planned for SY 20/21loaded into WINGS</a:t>
            </a:r>
          </a:p>
          <a:p>
            <a:pPr marL="909637" lvl="2" indent="0">
              <a:buClr>
                <a:schemeClr val="tx1"/>
              </a:buClr>
              <a:buNone/>
            </a:pPr>
            <a:r>
              <a:rPr lang="en-US" sz="2000" dirty="0">
                <a:solidFill>
                  <a:schemeClr val="tx1"/>
                </a:solidFill>
              </a:rPr>
              <a:t> </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24249" y="838200"/>
            <a:ext cx="8229600" cy="533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br>
              <a:rPr lang="en-US" b="1" dirty="0">
                <a:solidFill>
                  <a:schemeClr val="dk1"/>
                </a:solidFill>
              </a:rPr>
            </a:br>
            <a:r>
              <a:rPr lang="en-US" sz="3600" b="1" dirty="0">
                <a:solidFill>
                  <a:schemeClr val="dk1"/>
                </a:solidFill>
              </a:rPr>
              <a:t>LDR Activities</a:t>
            </a:r>
            <a:endParaRPr dirty="0"/>
          </a:p>
        </p:txBody>
      </p:sp>
      <p:sp>
        <p:nvSpPr>
          <p:cNvPr id="76" name="Google Shape;76;p15"/>
          <p:cNvSpPr txBox="1"/>
          <p:nvPr/>
        </p:nvSpPr>
        <p:spPr>
          <a:xfrm>
            <a:off x="457200" y="6009900"/>
            <a:ext cx="8348700" cy="477000"/>
          </a:xfrm>
          <a:prstGeom prst="rect">
            <a:avLst/>
          </a:prstGeom>
          <a:solidFill>
            <a:srgbClr val="ACC0EA"/>
          </a:solidFill>
          <a:ln w="2857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1" dirty="0">
                <a:solidFill>
                  <a:schemeClr val="dk1"/>
                </a:solidFill>
                <a:latin typeface="Arial"/>
                <a:ea typeface="Arial"/>
                <a:cs typeface="Arial"/>
                <a:sym typeface="Arial"/>
              </a:rPr>
              <a:t> 93% of</a:t>
            </a:r>
            <a:r>
              <a:rPr lang="en-US" sz="2400" b="1" i="1" dirty="0">
                <a:solidFill>
                  <a:schemeClr val="dk1"/>
                </a:solidFill>
              </a:rPr>
              <a:t> </a:t>
            </a:r>
            <a:r>
              <a:rPr lang="en-US" sz="2400" b="1" i="1" dirty="0">
                <a:solidFill>
                  <a:schemeClr val="dk1"/>
                </a:solidFill>
                <a:latin typeface="Arial"/>
                <a:ea typeface="Arial"/>
                <a:cs typeface="Arial"/>
                <a:sym typeface="Arial"/>
              </a:rPr>
              <a:t>unit’s cadets participat</a:t>
            </a:r>
            <a:r>
              <a:rPr lang="en-US" sz="2400" b="1" i="1" dirty="0">
                <a:solidFill>
                  <a:schemeClr val="dk1"/>
                </a:solidFill>
              </a:rPr>
              <a:t>e </a:t>
            </a:r>
            <a:r>
              <a:rPr lang="en-US" sz="2400" b="1" i="1" dirty="0">
                <a:solidFill>
                  <a:schemeClr val="dk1"/>
                </a:solidFill>
                <a:latin typeface="Arial"/>
                <a:ea typeface="Arial"/>
                <a:cs typeface="Arial"/>
                <a:sym typeface="Arial"/>
              </a:rPr>
              <a:t>in at least one LDR</a:t>
            </a:r>
            <a:endParaRPr sz="1800" dirty="0">
              <a:solidFill>
                <a:schemeClr val="dk1"/>
              </a:solidFill>
              <a:latin typeface="Arial"/>
              <a:ea typeface="Arial"/>
              <a:cs typeface="Arial"/>
              <a:sym typeface="Arial"/>
            </a:endParaRPr>
          </a:p>
        </p:txBody>
      </p:sp>
      <p:sp>
        <p:nvSpPr>
          <p:cNvPr id="8" name="Google Shape;73;p15"/>
          <p:cNvSpPr txBox="1"/>
          <p:nvPr/>
        </p:nvSpPr>
        <p:spPr>
          <a:xfrm>
            <a:off x="457200" y="1981200"/>
            <a:ext cx="2514600" cy="3698601"/>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u="sng" dirty="0">
                <a:solidFill>
                  <a:schemeClr val="tx1"/>
                </a:solidFill>
              </a:rPr>
              <a:t>STEM Based Tier 1</a:t>
            </a:r>
            <a:endParaRPr sz="1800" b="1" u="sng" dirty="0">
              <a:solidFill>
                <a:schemeClr val="tx1"/>
              </a:solidFill>
            </a:endParaRPr>
          </a:p>
          <a:p>
            <a:pPr marL="0" lvl="0" indent="0" algn="l" rtl="0">
              <a:spcBef>
                <a:spcPts val="0"/>
              </a:spcBef>
              <a:spcAft>
                <a:spcPts val="0"/>
              </a:spcAft>
              <a:buNone/>
            </a:pPr>
            <a:endParaRPr lang="en-US" sz="1600" b="1" dirty="0">
              <a:solidFill>
                <a:schemeClr val="tx1"/>
              </a:solidFill>
            </a:endParaRPr>
          </a:p>
          <a:p>
            <a:pPr marL="0" lvl="0" indent="0" algn="l" rtl="0">
              <a:spcBef>
                <a:spcPts val="0"/>
              </a:spcBef>
              <a:spcAft>
                <a:spcPts val="0"/>
              </a:spcAft>
              <a:buNone/>
            </a:pPr>
            <a:r>
              <a:rPr lang="en-US" sz="1400" b="1" dirty="0">
                <a:solidFill>
                  <a:schemeClr val="tx1"/>
                </a:solidFill>
              </a:rPr>
              <a:t>JLAB </a:t>
            </a:r>
          </a:p>
          <a:p>
            <a:pPr marL="0" lvl="0" indent="0" algn="l" rtl="0">
              <a:spcBef>
                <a:spcPts val="0"/>
              </a:spcBef>
              <a:spcAft>
                <a:spcPts val="0"/>
              </a:spcAft>
              <a:buClr>
                <a:schemeClr val="dk1"/>
              </a:buClr>
              <a:buSzPts val="1100"/>
              <a:buFont typeface="Arial"/>
              <a:buNone/>
            </a:pPr>
            <a:endParaRPr lang="en-US" sz="1400" b="1" dirty="0">
              <a:solidFill>
                <a:schemeClr val="tx1"/>
              </a:solidFill>
            </a:endParaRPr>
          </a:p>
          <a:p>
            <a:pPr algn="l">
              <a:spcBef>
                <a:spcPts val="0"/>
              </a:spcBef>
              <a:spcAft>
                <a:spcPts val="0"/>
              </a:spcAft>
            </a:pPr>
            <a:r>
              <a:rPr lang="en-US" sz="1400" b="1" dirty="0">
                <a:solidFill>
                  <a:schemeClr val="tx1"/>
                </a:solidFill>
              </a:rPr>
              <a:t>Multicopter</a:t>
            </a:r>
          </a:p>
          <a:p>
            <a:pPr marL="0" lvl="0" indent="0" algn="l" rtl="0">
              <a:spcBef>
                <a:spcPts val="0"/>
              </a:spcBef>
              <a:spcAft>
                <a:spcPts val="0"/>
              </a:spcAft>
              <a:buNone/>
            </a:pPr>
            <a:endParaRPr sz="1400" b="1" dirty="0">
              <a:solidFill>
                <a:schemeClr val="tx1"/>
              </a:solidFill>
            </a:endParaRPr>
          </a:p>
          <a:p>
            <a:pPr marL="0" lvl="0" indent="0" algn="l" rtl="0">
              <a:spcBef>
                <a:spcPts val="0"/>
              </a:spcBef>
              <a:spcAft>
                <a:spcPts val="0"/>
              </a:spcAft>
              <a:buNone/>
            </a:pPr>
            <a:r>
              <a:rPr lang="en-US" sz="1400" b="1" dirty="0">
                <a:solidFill>
                  <a:schemeClr val="tx1"/>
                </a:solidFill>
              </a:rPr>
              <a:t>Rocketry</a:t>
            </a:r>
          </a:p>
          <a:p>
            <a:pPr marL="0" lvl="0" indent="0" algn="l" rtl="0">
              <a:spcBef>
                <a:spcPts val="0"/>
              </a:spcBef>
              <a:spcAft>
                <a:spcPts val="0"/>
              </a:spcAft>
              <a:buNone/>
            </a:pPr>
            <a:endParaRPr lang="en-US" sz="1400" b="1" dirty="0">
              <a:solidFill>
                <a:schemeClr val="tx1"/>
              </a:solidFill>
            </a:endParaRPr>
          </a:p>
          <a:p>
            <a:pPr marL="0" lvl="0" indent="0" algn="l" rtl="0">
              <a:spcBef>
                <a:spcPts val="0"/>
              </a:spcBef>
              <a:spcAft>
                <a:spcPts val="0"/>
              </a:spcAft>
              <a:buNone/>
            </a:pPr>
            <a:r>
              <a:rPr lang="en-US" sz="1400" b="1" dirty="0">
                <a:solidFill>
                  <a:schemeClr val="tx1"/>
                </a:solidFill>
              </a:rPr>
              <a:t>StellarXplorers</a:t>
            </a:r>
            <a:endParaRPr sz="1400" b="1" dirty="0">
              <a:solidFill>
                <a:schemeClr val="tx1"/>
              </a:solidFill>
            </a:endParaRPr>
          </a:p>
        </p:txBody>
      </p:sp>
      <p:sp>
        <p:nvSpPr>
          <p:cNvPr id="9" name="Google Shape;73;p15"/>
          <p:cNvSpPr txBox="1"/>
          <p:nvPr/>
        </p:nvSpPr>
        <p:spPr>
          <a:xfrm>
            <a:off x="3276600" y="1975022"/>
            <a:ext cx="2590800" cy="3698601"/>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spcBef>
                <a:spcPts val="0"/>
              </a:spcBef>
              <a:spcAft>
                <a:spcPts val="0"/>
              </a:spcAft>
            </a:pPr>
            <a:r>
              <a:rPr lang="en-US" sz="1800" b="1" u="sng" dirty="0">
                <a:solidFill>
                  <a:schemeClr val="tx1"/>
                </a:solidFill>
              </a:rPr>
              <a:t>Activity Based Tier 2</a:t>
            </a:r>
          </a:p>
          <a:p>
            <a:pPr lvl="0">
              <a:spcBef>
                <a:spcPts val="0"/>
              </a:spcBef>
              <a:spcAft>
                <a:spcPts val="0"/>
              </a:spcAft>
            </a:pPr>
            <a:endParaRPr lang="en-US" sz="1400" b="1" u="sng" dirty="0">
              <a:solidFill>
                <a:schemeClr val="tx1"/>
              </a:solidFill>
            </a:endParaRPr>
          </a:p>
          <a:p>
            <a:pPr lvl="0" algn="l">
              <a:spcBef>
                <a:spcPts val="0"/>
              </a:spcBef>
              <a:spcAft>
                <a:spcPts val="0"/>
              </a:spcAft>
            </a:pPr>
            <a:r>
              <a:rPr lang="en-US" sz="1400" b="1" dirty="0">
                <a:solidFill>
                  <a:schemeClr val="tx1"/>
                </a:solidFill>
              </a:rPr>
              <a:t>Competitive Drill Team</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Color Guard</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Marksmanship</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Orienteering</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Raiders/Fitness</a:t>
            </a:r>
          </a:p>
          <a:p>
            <a:pPr lvl="0" algn="l">
              <a:spcBef>
                <a:spcPts val="0"/>
              </a:spcBef>
              <a:spcAft>
                <a:spcPts val="0"/>
              </a:spcAft>
            </a:pPr>
            <a:r>
              <a:rPr lang="en-US" sz="1400" b="1" dirty="0">
                <a:solidFill>
                  <a:schemeClr val="tx1"/>
                </a:solidFill>
              </a:rPr>
              <a:t> </a:t>
            </a:r>
            <a:endParaRPr b="1" u="sng" dirty="0">
              <a:solidFill>
                <a:schemeClr val="tx1"/>
              </a:solidFill>
            </a:endParaRPr>
          </a:p>
        </p:txBody>
      </p:sp>
      <p:sp>
        <p:nvSpPr>
          <p:cNvPr id="10" name="Google Shape;73;p15"/>
          <p:cNvSpPr txBox="1"/>
          <p:nvPr/>
        </p:nvSpPr>
        <p:spPr>
          <a:xfrm>
            <a:off x="6106297" y="1948249"/>
            <a:ext cx="2633700" cy="3698601"/>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spcBef>
                <a:spcPts val="0"/>
              </a:spcBef>
              <a:spcAft>
                <a:spcPts val="0"/>
              </a:spcAft>
            </a:pPr>
            <a:r>
              <a:rPr lang="en-US" sz="1800" b="1" u="sng" dirty="0">
                <a:solidFill>
                  <a:schemeClr val="tx1"/>
                </a:solidFill>
              </a:rPr>
              <a:t>Unit Based Tier 3</a:t>
            </a:r>
          </a:p>
          <a:p>
            <a:pPr lvl="0">
              <a:spcBef>
                <a:spcPts val="0"/>
              </a:spcBef>
              <a:spcAft>
                <a:spcPts val="0"/>
              </a:spcAft>
            </a:pPr>
            <a:endParaRPr lang="en-US" sz="1400" b="1" u="sng" dirty="0">
              <a:solidFill>
                <a:schemeClr val="tx1"/>
              </a:solidFill>
            </a:endParaRPr>
          </a:p>
          <a:p>
            <a:pPr lvl="0" algn="l">
              <a:spcBef>
                <a:spcPts val="0"/>
              </a:spcBef>
              <a:spcAft>
                <a:spcPts val="0"/>
              </a:spcAft>
            </a:pPr>
            <a:r>
              <a:rPr lang="en-US" sz="1400" b="1" dirty="0">
                <a:solidFill>
                  <a:schemeClr val="tx1"/>
                </a:solidFill>
              </a:rPr>
              <a:t>APT Team</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Flag Detail</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Planning Committee</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Kitty Hawk Air Society</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Honor Guard</a:t>
            </a:r>
          </a:p>
          <a:p>
            <a:pPr lvl="0" algn="l">
              <a:spcBef>
                <a:spcPts val="0"/>
              </a:spcBef>
              <a:spcAft>
                <a:spcPts val="0"/>
              </a:spcAft>
            </a:pPr>
            <a:endParaRPr lang="en-US" sz="1400" b="1" dirty="0">
              <a:solidFill>
                <a:schemeClr val="tx1"/>
              </a:solidFill>
            </a:endParaRPr>
          </a:p>
          <a:p>
            <a:pPr lvl="0" algn="l">
              <a:spcBef>
                <a:spcPts val="0"/>
              </a:spcBef>
              <a:spcAft>
                <a:spcPts val="0"/>
              </a:spcAft>
            </a:pPr>
            <a:r>
              <a:rPr lang="en-US" sz="1400" b="1" dirty="0">
                <a:solidFill>
                  <a:schemeClr val="tx1"/>
                </a:solidFill>
              </a:rPr>
              <a:t>Saber Team</a:t>
            </a:r>
          </a:p>
          <a:p>
            <a:pPr lvl="0" algn="l">
              <a:spcBef>
                <a:spcPts val="0"/>
              </a:spcBef>
              <a:spcAft>
                <a:spcPts val="0"/>
              </a:spcAft>
            </a:pPr>
            <a:endParaRPr lang="en-US" sz="1400" b="1" dirty="0"/>
          </a:p>
          <a:p>
            <a:pPr lvl="0" algn="l">
              <a:spcBef>
                <a:spcPts val="0"/>
              </a:spcBef>
              <a:spcAft>
                <a:spcPts val="0"/>
              </a:spcAft>
            </a:pPr>
            <a:r>
              <a:rPr lang="en-US" sz="1400" b="1" dirty="0"/>
              <a:t>Ki</a:t>
            </a:r>
          </a:p>
        </p:txBody>
      </p:sp>
    </p:spTree>
    <p:extLst>
      <p:ext uri="{BB962C8B-B14F-4D97-AF65-F5344CB8AC3E}">
        <p14:creationId xmlns:p14="http://schemas.microsoft.com/office/powerpoint/2010/main" val="282735727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algn="ctr"/>
            <a:r>
              <a:rPr lang="en-US" sz="3600" b="1" dirty="0">
                <a:solidFill>
                  <a:schemeClr val="tx1"/>
                </a:solidFill>
              </a:rPr>
              <a:t>Leadership Development Requirements</a:t>
            </a:r>
            <a:br>
              <a:rPr lang="en-US" sz="3600" b="1" dirty="0">
                <a:solidFill>
                  <a:schemeClr val="tx1"/>
                </a:solidFill>
              </a:rPr>
            </a:br>
            <a:r>
              <a:rPr lang="en-US" sz="3600" b="1" dirty="0">
                <a:solidFill>
                  <a:schemeClr val="tx1"/>
                </a:solidFill>
              </a:rPr>
              <a:t>Drill Team – C/Lt Col Harris</a:t>
            </a:r>
          </a:p>
        </p:txBody>
      </p:sp>
      <p:sp>
        <p:nvSpPr>
          <p:cNvPr id="743427" name="Rectangle 3"/>
          <p:cNvSpPr>
            <a:spLocks noGrp="1" noChangeArrowheads="1"/>
          </p:cNvSpPr>
          <p:nvPr>
            <p:ph type="body" idx="1"/>
          </p:nvPr>
        </p:nvSpPr>
        <p:spPr>
          <a:xfrm>
            <a:off x="304800" y="1828800"/>
            <a:ext cx="4114800" cy="4648200"/>
          </a:xfrm>
        </p:spPr>
        <p:txBody>
          <a:bodyPr/>
          <a:lstStyle/>
          <a:p>
            <a:pPr marL="0" indent="0">
              <a:buNone/>
            </a:pPr>
            <a:r>
              <a:rPr lang="en-US" sz="2800" dirty="0">
                <a:solidFill>
                  <a:schemeClr val="tx1"/>
                </a:solidFill>
                <a:latin typeface="+mj-lt"/>
              </a:rPr>
              <a:t>44+ Cadets Participating</a:t>
            </a:r>
          </a:p>
          <a:p>
            <a:pPr marL="0" lvl="0" indent="0">
              <a:buNone/>
            </a:pPr>
            <a:r>
              <a:rPr lang="en-US" sz="2800" dirty="0">
                <a:solidFill>
                  <a:schemeClr val="tx1"/>
                </a:solidFill>
                <a:latin typeface="+mj-lt"/>
              </a:rPr>
              <a:t>Won everywhere we went!  </a:t>
            </a:r>
          </a:p>
          <a:p>
            <a:pPr>
              <a:buClr>
                <a:schemeClr val="tx1"/>
              </a:buClr>
            </a:pPr>
            <a:r>
              <a:rPr lang="en-US" sz="2400" dirty="0">
                <a:solidFill>
                  <a:schemeClr val="tx1"/>
                </a:solidFill>
                <a:latin typeface="+mj-lt"/>
              </a:rPr>
              <a:t>2019 - National Champions</a:t>
            </a:r>
          </a:p>
          <a:p>
            <a:pPr lvl="1">
              <a:buClr>
                <a:schemeClr val="tx1"/>
              </a:buClr>
            </a:pPr>
            <a:r>
              <a:rPr lang="en-US" sz="2000" dirty="0">
                <a:solidFill>
                  <a:schemeClr val="tx1"/>
                </a:solidFill>
                <a:latin typeface="+mj-lt"/>
              </a:rPr>
              <a:t>Armed Drill </a:t>
            </a:r>
          </a:p>
          <a:p>
            <a:pPr>
              <a:buClr>
                <a:schemeClr val="tx1"/>
              </a:buClr>
            </a:pPr>
            <a:r>
              <a:rPr lang="en-US" sz="2400" dirty="0">
                <a:solidFill>
                  <a:schemeClr val="tx1"/>
                </a:solidFill>
                <a:latin typeface="+mj-lt"/>
              </a:rPr>
              <a:t>5 - Overall Championships</a:t>
            </a:r>
          </a:p>
          <a:p>
            <a:pPr>
              <a:buClr>
                <a:schemeClr val="tx1"/>
              </a:buClr>
            </a:pPr>
            <a:r>
              <a:rPr lang="en-US" sz="2400" dirty="0">
                <a:solidFill>
                  <a:schemeClr val="tx1"/>
                </a:solidFill>
                <a:latin typeface="+mj-lt"/>
              </a:rPr>
              <a:t>14 - 1st Place Trophies</a:t>
            </a:r>
          </a:p>
          <a:p>
            <a:pPr>
              <a:buClr>
                <a:schemeClr val="tx1"/>
              </a:buClr>
            </a:pPr>
            <a:r>
              <a:rPr lang="en-US" sz="2400" dirty="0">
                <a:solidFill>
                  <a:schemeClr val="tx1"/>
                </a:solidFill>
                <a:latin typeface="+mj-lt"/>
              </a:rPr>
              <a:t>  6 - 2nd Place Trophies</a:t>
            </a:r>
          </a:p>
          <a:p>
            <a:pPr>
              <a:buClr>
                <a:schemeClr val="tx1"/>
              </a:buClr>
            </a:pPr>
            <a:r>
              <a:rPr lang="en-US" sz="2400" dirty="0">
                <a:solidFill>
                  <a:schemeClr val="tx1"/>
                </a:solidFill>
                <a:latin typeface="+mj-lt"/>
              </a:rPr>
              <a:t>  4 - 3rd Place Trophies</a:t>
            </a:r>
          </a:p>
          <a:p>
            <a:pPr marL="0" indent="0">
              <a:buNone/>
            </a:pPr>
            <a:r>
              <a:rPr lang="en-US" sz="2400" dirty="0">
                <a:solidFill>
                  <a:schemeClr val="tx1"/>
                </a:solidFill>
                <a:latin typeface="+mj-lt"/>
              </a:rPr>
              <a:t>All Drill Practices are loaded into WINGS</a:t>
            </a:r>
          </a:p>
          <a:p>
            <a:pPr marL="0" indent="0" algn="ctr">
              <a:buNone/>
            </a:pPr>
            <a:r>
              <a:rPr lang="en-US" sz="2400" dirty="0">
                <a:solidFill>
                  <a:schemeClr val="tx1"/>
                </a:solidFill>
                <a:latin typeface="+mj-lt"/>
              </a:rPr>
              <a:t>Next Drill Meet 23 Jan 2021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230" y="2133600"/>
            <a:ext cx="4523776" cy="1676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230" y="4089748"/>
            <a:ext cx="4523776" cy="2393349"/>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algn="ctr"/>
            <a:r>
              <a:rPr lang="en-US" sz="3600" b="1" dirty="0">
                <a:solidFill>
                  <a:schemeClr val="tx1"/>
                </a:solidFill>
              </a:rPr>
              <a:t>Leadership Development Requirements</a:t>
            </a:r>
            <a:br>
              <a:rPr lang="en-US" sz="3600" b="1" dirty="0">
                <a:solidFill>
                  <a:schemeClr val="tx1"/>
                </a:solidFill>
              </a:rPr>
            </a:br>
            <a:r>
              <a:rPr lang="en-US" sz="3600" b="1" dirty="0">
                <a:solidFill>
                  <a:schemeClr val="tx1"/>
                </a:solidFill>
              </a:rPr>
              <a:t>PT Sports Day Team – C/Major How</a:t>
            </a:r>
          </a:p>
        </p:txBody>
      </p:sp>
      <p:sp>
        <p:nvSpPr>
          <p:cNvPr id="743427" name="Rectangle 3"/>
          <p:cNvSpPr>
            <a:spLocks noGrp="1" noChangeArrowheads="1"/>
          </p:cNvSpPr>
          <p:nvPr>
            <p:ph type="body" idx="1"/>
          </p:nvPr>
        </p:nvSpPr>
        <p:spPr>
          <a:xfrm>
            <a:off x="76200" y="1828800"/>
            <a:ext cx="4191000" cy="4673600"/>
          </a:xfrm>
        </p:spPr>
        <p:txBody>
          <a:bodyPr/>
          <a:lstStyle/>
          <a:p>
            <a:pPr marL="0" indent="0">
              <a:buNone/>
            </a:pPr>
            <a:r>
              <a:rPr lang="en-US" sz="2800" dirty="0">
                <a:solidFill>
                  <a:schemeClr val="tx1"/>
                </a:solidFill>
                <a:latin typeface="+mj-lt"/>
              </a:rPr>
              <a:t>50+ Cadets Participating</a:t>
            </a:r>
          </a:p>
          <a:p>
            <a:pPr lvl="0">
              <a:buClrTx/>
            </a:pPr>
            <a:r>
              <a:rPr lang="en-US" sz="2800" dirty="0">
                <a:solidFill>
                  <a:schemeClr val="tx1"/>
                </a:solidFill>
                <a:latin typeface="+mj-lt"/>
              </a:rPr>
              <a:t>Participated at 10 PT Sport Day Competitions</a:t>
            </a:r>
          </a:p>
          <a:p>
            <a:pPr lvl="0">
              <a:buClrTx/>
            </a:pPr>
            <a:r>
              <a:rPr lang="en-US" sz="2800" dirty="0">
                <a:solidFill>
                  <a:schemeClr val="tx1"/>
                </a:solidFill>
                <a:latin typeface="+mj-lt"/>
              </a:rPr>
              <a:t>23 - 1st Place Trophies</a:t>
            </a:r>
          </a:p>
          <a:p>
            <a:pPr>
              <a:buClrTx/>
            </a:pPr>
            <a:r>
              <a:rPr lang="en-US" sz="2800" dirty="0">
                <a:solidFill>
                  <a:schemeClr val="tx1"/>
                </a:solidFill>
                <a:latin typeface="+mj-lt"/>
              </a:rPr>
              <a:t>2 - 2nd Place Trophies</a:t>
            </a:r>
          </a:p>
          <a:p>
            <a:pPr>
              <a:buClrTx/>
            </a:pPr>
            <a:r>
              <a:rPr lang="en-US" sz="2800" dirty="0">
                <a:solidFill>
                  <a:schemeClr val="tx1"/>
                </a:solidFill>
                <a:latin typeface="+mj-lt"/>
              </a:rPr>
              <a:t>5 - 3rd Place Trophies</a:t>
            </a:r>
          </a:p>
          <a:p>
            <a:pPr marL="0" indent="0">
              <a:buClrTx/>
              <a:buNone/>
            </a:pPr>
            <a:r>
              <a:rPr lang="en-US" sz="2800" dirty="0">
                <a:solidFill>
                  <a:schemeClr val="tx1"/>
                </a:solidFill>
                <a:latin typeface="+mj-lt"/>
              </a:rPr>
              <a:t>All PT practices are loaded into WINGS</a:t>
            </a:r>
          </a:p>
          <a:p>
            <a:pPr marL="0" indent="0">
              <a:buClrTx/>
              <a:buNone/>
            </a:pPr>
            <a:r>
              <a:rPr lang="en-US" sz="2400" dirty="0">
                <a:solidFill>
                  <a:schemeClr val="tx1"/>
                </a:solidFill>
                <a:latin typeface="+mj-lt"/>
              </a:rPr>
              <a:t>Next competition 2 Apr 2021</a:t>
            </a:r>
          </a:p>
          <a:p>
            <a:pPr marL="0" indent="0">
              <a:buNone/>
            </a:pPr>
            <a:endParaRPr lang="en-US" sz="2000" dirty="0">
              <a:solidFill>
                <a:schemeClr val="tx1"/>
              </a:solidFill>
              <a:latin typeface="+mj-lt"/>
            </a:endParaRPr>
          </a:p>
          <a:p>
            <a:pPr lvl="0"/>
            <a:endParaRPr lang="en-US" sz="2800" dirty="0">
              <a:solidFill>
                <a:schemeClr val="tx1"/>
              </a:solidFill>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988188"/>
            <a:ext cx="3015975" cy="1974212"/>
          </a:xfrm>
          <a:prstGeom prst="rect">
            <a:avLst/>
          </a:prstGeom>
        </p:spPr>
      </p:pic>
      <p:pic>
        <p:nvPicPr>
          <p:cNvPr id="3074" name="Picture 2" descr="C:\Users\1105483020C\AppData\Local\Microsoft\Windows\Temporary Internet Files\Content.IE5\VAZ2E8V2\DSC_7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083485"/>
            <a:ext cx="3048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8772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algn="ctr"/>
            <a:r>
              <a:rPr lang="en-US" sz="3600" b="1" dirty="0">
                <a:solidFill>
                  <a:schemeClr val="tx1"/>
                </a:solidFill>
              </a:rPr>
              <a:t>Leadership Development Requirements</a:t>
            </a:r>
            <a:br>
              <a:rPr lang="en-US" sz="3600" b="1" dirty="0">
                <a:solidFill>
                  <a:schemeClr val="tx1"/>
                </a:solidFill>
              </a:rPr>
            </a:br>
            <a:r>
              <a:rPr lang="en-US" sz="3600" b="1" dirty="0">
                <a:solidFill>
                  <a:schemeClr val="tx1"/>
                </a:solidFill>
              </a:rPr>
              <a:t>Academic Bowl Team – C/1Lt Miller</a:t>
            </a:r>
          </a:p>
        </p:txBody>
      </p:sp>
      <p:sp>
        <p:nvSpPr>
          <p:cNvPr id="743427" name="Rectangle 3"/>
          <p:cNvSpPr>
            <a:spLocks noGrp="1" noChangeArrowheads="1"/>
          </p:cNvSpPr>
          <p:nvPr>
            <p:ph type="body" idx="1"/>
          </p:nvPr>
        </p:nvSpPr>
        <p:spPr>
          <a:xfrm>
            <a:off x="304800" y="1828800"/>
            <a:ext cx="3581400" cy="4673600"/>
          </a:xfrm>
          <a:noFill/>
        </p:spPr>
        <p:txBody>
          <a:bodyPr/>
          <a:lstStyle/>
          <a:p>
            <a:pPr>
              <a:buClrTx/>
            </a:pPr>
            <a:r>
              <a:rPr lang="en-US" sz="2800" dirty="0">
                <a:solidFill>
                  <a:schemeClr val="tx1"/>
                </a:solidFill>
                <a:latin typeface="+mj-lt"/>
              </a:rPr>
              <a:t>6 Time Finalists at Washington DC</a:t>
            </a:r>
          </a:p>
          <a:p>
            <a:pPr>
              <a:buClrTx/>
            </a:pPr>
            <a:r>
              <a:rPr lang="en-US" sz="2800" dirty="0">
                <a:solidFill>
                  <a:schemeClr val="tx1"/>
                </a:solidFill>
                <a:latin typeface="+mj-lt"/>
              </a:rPr>
              <a:t>Air Force National Champions – 14/15/16/17/18/19</a:t>
            </a:r>
          </a:p>
          <a:p>
            <a:pPr>
              <a:buClrTx/>
            </a:pPr>
            <a:r>
              <a:rPr lang="en-US" sz="2800" dirty="0">
                <a:solidFill>
                  <a:schemeClr val="tx1"/>
                </a:solidFill>
                <a:latin typeface="+mj-lt"/>
              </a:rPr>
              <a:t>Joint Service National Champions – 2016/17/18</a:t>
            </a:r>
          </a:p>
          <a:p>
            <a:pPr marL="0" lvl="0" indent="0">
              <a:buNone/>
            </a:pPr>
            <a:r>
              <a:rPr lang="en-US" sz="2000" dirty="0">
                <a:solidFill>
                  <a:schemeClr val="tx1"/>
                </a:solidFill>
                <a:latin typeface="Arial" charset="0"/>
              </a:rPr>
              <a:t>All Academic Bowl Practices are loaded into WINGS</a:t>
            </a:r>
          </a:p>
        </p:txBody>
      </p:sp>
      <p:sp>
        <p:nvSpPr>
          <p:cNvPr id="2" name="TextBox 1"/>
          <p:cNvSpPr txBox="1"/>
          <p:nvPr/>
        </p:nvSpPr>
        <p:spPr>
          <a:xfrm>
            <a:off x="4800600" y="5240923"/>
            <a:ext cx="3581400" cy="338554"/>
          </a:xfrm>
          <a:prstGeom prst="rect">
            <a:avLst/>
          </a:prstGeom>
          <a:noFill/>
        </p:spPr>
        <p:txBody>
          <a:bodyPr wrap="square" rtlCol="0">
            <a:spAutoFit/>
          </a:bodyPr>
          <a:lstStyle/>
          <a:p>
            <a:r>
              <a:rPr lang="en-US" dirty="0">
                <a:solidFill>
                  <a:schemeClr val="tx1"/>
                </a:solidFill>
                <a:latin typeface="+mj-lt"/>
              </a:rPr>
              <a:t>National Champions in Washington DC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9403" y="1981200"/>
            <a:ext cx="4686300" cy="3124200"/>
          </a:xfrm>
          <a:prstGeom prst="rect">
            <a:avLst/>
          </a:prstGeom>
        </p:spPr>
      </p:pic>
    </p:spTree>
    <p:extLst>
      <p:ext uri="{BB962C8B-B14F-4D97-AF65-F5344CB8AC3E}">
        <p14:creationId xmlns:p14="http://schemas.microsoft.com/office/powerpoint/2010/main" val="352891289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0646"/>
          </a:xfrm>
        </p:spPr>
        <p:txBody>
          <a:bodyPr/>
          <a:lstStyle/>
          <a:p>
            <a:pPr algn="ctr"/>
            <a:r>
              <a:rPr lang="en-US" sz="4000" b="1" dirty="0">
                <a:solidFill>
                  <a:schemeClr val="tx2"/>
                </a:solidFill>
              </a:rPr>
              <a:t>Recruiting and Retention Efforts</a:t>
            </a:r>
            <a:endParaRPr lang="en-US" sz="6000" b="1" dirty="0">
              <a:solidFill>
                <a:schemeClr val="tx1"/>
              </a:solidFill>
              <a:cs typeface="Arial" panose="020B0604020202020204" pitchFamily="34" charset="0"/>
            </a:endParaRPr>
          </a:p>
        </p:txBody>
      </p:sp>
      <p:sp>
        <p:nvSpPr>
          <p:cNvPr id="3" name="Content Placeholder 2"/>
          <p:cNvSpPr>
            <a:spLocks noGrp="1"/>
          </p:cNvSpPr>
          <p:nvPr>
            <p:ph idx="1"/>
          </p:nvPr>
        </p:nvSpPr>
        <p:spPr>
          <a:xfrm>
            <a:off x="609600" y="1752600"/>
            <a:ext cx="3733800" cy="4572000"/>
          </a:xfrm>
        </p:spPr>
        <p:txBody>
          <a:bodyPr/>
          <a:lstStyle/>
          <a:p>
            <a:pPr>
              <a:buClrTx/>
            </a:pPr>
            <a:r>
              <a:rPr lang="en-US" sz="2800" dirty="0">
                <a:solidFill>
                  <a:schemeClr val="tx2"/>
                </a:solidFill>
              </a:rPr>
              <a:t>Recruiting:  </a:t>
            </a:r>
            <a:r>
              <a:rPr lang="en-US" sz="2400" dirty="0">
                <a:solidFill>
                  <a:schemeClr val="tx2"/>
                </a:solidFill>
              </a:rPr>
              <a:t>Describe what the unit is doing in the high school and feeder schools to recruit cadets</a:t>
            </a:r>
          </a:p>
          <a:p>
            <a:pPr>
              <a:buClrTx/>
            </a:pPr>
            <a:r>
              <a:rPr lang="en-US" sz="2800" dirty="0">
                <a:solidFill>
                  <a:schemeClr val="tx2"/>
                </a:solidFill>
              </a:rPr>
              <a:t>Retention:  </a:t>
            </a:r>
            <a:r>
              <a:rPr lang="en-US" sz="2400" dirty="0">
                <a:solidFill>
                  <a:schemeClr val="tx2"/>
                </a:solidFill>
              </a:rPr>
              <a:t>Describe what the unit is doing to retain cadets</a:t>
            </a:r>
          </a:p>
          <a:p>
            <a:pPr lvl="1">
              <a:buClrTx/>
            </a:pPr>
            <a:r>
              <a:rPr lang="en-US" sz="2000" dirty="0">
                <a:solidFill>
                  <a:schemeClr val="tx2"/>
                </a:solidFill>
              </a:rPr>
              <a:t>Unit retained 65% of ASI cadets for next school year</a:t>
            </a:r>
          </a:p>
          <a:p>
            <a:pPr marL="471487" lvl="1" indent="0">
              <a:buClrTx/>
              <a:buNone/>
            </a:pPr>
            <a:endParaRPr lang="en-US" dirty="0">
              <a:solidFill>
                <a:schemeClr val="tx1"/>
              </a:solidFill>
            </a:endParaRPr>
          </a:p>
          <a:p>
            <a:pPr marL="471487" lvl="1" indent="0">
              <a:buClrTx/>
              <a:buNone/>
            </a:pPr>
            <a:endParaRPr lang="en-US" dirty="0">
              <a:solidFill>
                <a:schemeClr val="tx1"/>
              </a:solidFill>
            </a:endParaRPr>
          </a:p>
          <a:p>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799" y="2209800"/>
            <a:ext cx="3592465" cy="2895600"/>
          </a:xfrm>
          <a:prstGeom prst="rect">
            <a:avLst/>
          </a:prstGeom>
        </p:spPr>
      </p:pic>
      <p:sp>
        <p:nvSpPr>
          <p:cNvPr id="5" name="TextBox 4"/>
          <p:cNvSpPr txBox="1"/>
          <p:nvPr/>
        </p:nvSpPr>
        <p:spPr>
          <a:xfrm>
            <a:off x="4348931" y="5105400"/>
            <a:ext cx="4648200" cy="338554"/>
          </a:xfrm>
          <a:prstGeom prst="rect">
            <a:avLst/>
          </a:prstGeom>
          <a:noFill/>
        </p:spPr>
        <p:txBody>
          <a:bodyPr wrap="square" rtlCol="0">
            <a:spAutoFit/>
          </a:bodyPr>
          <a:lstStyle/>
          <a:p>
            <a:r>
              <a:rPr lang="en-US" dirty="0">
                <a:solidFill>
                  <a:schemeClr val="tx2"/>
                </a:solidFill>
                <a:latin typeface="+mj-lt"/>
              </a:rPr>
              <a:t>AFJROTC Table at Freshman Orientation Night</a:t>
            </a:r>
          </a:p>
        </p:txBody>
      </p:sp>
    </p:spTree>
    <p:extLst>
      <p:ext uri="{BB962C8B-B14F-4D97-AF65-F5344CB8AC3E}">
        <p14:creationId xmlns:p14="http://schemas.microsoft.com/office/powerpoint/2010/main" val="11904933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2"/>
                </a:solidFill>
              </a:rPr>
              <a:t>Other School Activities</a:t>
            </a:r>
            <a:br>
              <a:rPr lang="en-US" sz="3600" b="1" dirty="0">
                <a:solidFill>
                  <a:schemeClr val="tx2"/>
                </a:solidFill>
              </a:rPr>
            </a:br>
            <a:r>
              <a:rPr lang="en-US" sz="3600" b="1" dirty="0">
                <a:solidFill>
                  <a:schemeClr val="tx2"/>
                </a:solidFill>
              </a:rPr>
              <a:t> Participated in by Cadets</a:t>
            </a:r>
            <a:r>
              <a:rPr lang="en-US" b="1" dirty="0">
                <a:solidFill>
                  <a:schemeClr val="tx2"/>
                </a:solidFill>
              </a:rPr>
              <a:t>	</a:t>
            </a:r>
            <a:endParaRPr lang="en-US" sz="2400" b="1" dirty="0">
              <a:solidFill>
                <a:schemeClr val="tx1"/>
              </a:solidFill>
              <a:cs typeface="Arial" panose="020B0604020202020204" pitchFamily="34" charset="0"/>
            </a:endParaRPr>
          </a:p>
        </p:txBody>
      </p:sp>
      <p:sp>
        <p:nvSpPr>
          <p:cNvPr id="3" name="Content Placeholder 2"/>
          <p:cNvSpPr>
            <a:spLocks noGrp="1"/>
          </p:cNvSpPr>
          <p:nvPr>
            <p:ph idx="1"/>
          </p:nvPr>
        </p:nvSpPr>
        <p:spPr>
          <a:xfrm>
            <a:off x="609600" y="1752600"/>
            <a:ext cx="7859664" cy="4572000"/>
          </a:xfrm>
        </p:spPr>
        <p:txBody>
          <a:bodyPr/>
          <a:lstStyle/>
          <a:p>
            <a:pPr>
              <a:buClrTx/>
            </a:pPr>
            <a:r>
              <a:rPr lang="en-US" sz="2400" dirty="0">
                <a:solidFill>
                  <a:schemeClr val="tx2"/>
                </a:solidFill>
              </a:rPr>
              <a:t>Cadets on Football team:  15</a:t>
            </a:r>
          </a:p>
          <a:p>
            <a:pPr>
              <a:buClrTx/>
            </a:pPr>
            <a:r>
              <a:rPr lang="en-US" sz="2400" dirty="0">
                <a:solidFill>
                  <a:schemeClr val="tx2"/>
                </a:solidFill>
              </a:rPr>
              <a:t>Cadets on Basketball teams:  2</a:t>
            </a:r>
          </a:p>
          <a:p>
            <a:pPr>
              <a:buClrTx/>
            </a:pPr>
            <a:r>
              <a:rPr lang="en-US" sz="2400" dirty="0">
                <a:solidFill>
                  <a:schemeClr val="tx2"/>
                </a:solidFill>
              </a:rPr>
              <a:t>Cadets on Baseball/softball teams:  3</a:t>
            </a:r>
          </a:p>
          <a:p>
            <a:pPr>
              <a:buClrTx/>
            </a:pPr>
            <a:r>
              <a:rPr lang="en-US" sz="2400" dirty="0">
                <a:solidFill>
                  <a:schemeClr val="tx2"/>
                </a:solidFill>
              </a:rPr>
              <a:t>Cadets on Soccer teams:  5</a:t>
            </a:r>
          </a:p>
          <a:p>
            <a:pPr>
              <a:buClrTx/>
            </a:pPr>
            <a:r>
              <a:rPr lang="en-US" sz="2400" dirty="0">
                <a:solidFill>
                  <a:schemeClr val="tx2"/>
                </a:solidFill>
              </a:rPr>
              <a:t>Cadets on Volleyball team:  5</a:t>
            </a:r>
          </a:p>
          <a:p>
            <a:pPr>
              <a:buClrTx/>
            </a:pPr>
            <a:r>
              <a:rPr lang="en-US" sz="2400" dirty="0">
                <a:solidFill>
                  <a:schemeClr val="tx2"/>
                </a:solidFill>
              </a:rPr>
              <a:t>Cadets involved with student government:  5</a:t>
            </a:r>
          </a:p>
          <a:p>
            <a:pPr lvl="1">
              <a:buClrTx/>
            </a:pPr>
            <a:r>
              <a:rPr lang="en-US" sz="2400" dirty="0">
                <a:solidFill>
                  <a:schemeClr val="tx2"/>
                </a:solidFill>
              </a:rPr>
              <a:t>President of Junior class is an AFJROTC III year cadet</a:t>
            </a:r>
          </a:p>
          <a:p>
            <a:pPr>
              <a:buClrTx/>
            </a:pPr>
            <a:r>
              <a:rPr lang="en-US" sz="2400" dirty="0">
                <a:solidFill>
                  <a:schemeClr val="tx2"/>
                </a:solidFill>
              </a:rPr>
              <a:t>Choir Members:  5</a:t>
            </a:r>
          </a:p>
          <a:p>
            <a:pPr>
              <a:buClrTx/>
            </a:pPr>
            <a:r>
              <a:rPr lang="en-US" sz="2400" dirty="0">
                <a:solidFill>
                  <a:schemeClr val="tx2"/>
                </a:solidFill>
              </a:rPr>
              <a:t>Band Members:  10</a:t>
            </a:r>
          </a:p>
          <a:p>
            <a:pPr>
              <a:buClrTx/>
            </a:pPr>
            <a:r>
              <a:rPr lang="en-US" sz="2400" dirty="0">
                <a:solidFill>
                  <a:schemeClr val="tx2"/>
                </a:solidFill>
              </a:rPr>
              <a:t>Cadets in AP Honors Classes:  15</a:t>
            </a:r>
          </a:p>
          <a:p>
            <a:pPr lvl="1">
              <a:buClrTx/>
            </a:pPr>
            <a:r>
              <a:rPr lang="en-US" sz="2400" dirty="0">
                <a:solidFill>
                  <a:schemeClr val="tx2"/>
                </a:solidFill>
              </a:rPr>
              <a:t>#1/245 Sophomore is an AFJROTC II year cadet</a:t>
            </a:r>
          </a:p>
          <a:p>
            <a:pPr marL="471487" lvl="1" indent="0">
              <a:buClrTx/>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96953706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cs typeface="Arial" panose="020B0604020202020204" pitchFamily="34" charset="0"/>
              </a:rPr>
              <a:t>Cadet Enrichment Activities</a:t>
            </a:r>
          </a:p>
        </p:txBody>
      </p:sp>
      <p:sp>
        <p:nvSpPr>
          <p:cNvPr id="3" name="Content Placeholder 2"/>
          <p:cNvSpPr>
            <a:spLocks noGrp="1"/>
          </p:cNvSpPr>
          <p:nvPr>
            <p:ph idx="1"/>
          </p:nvPr>
        </p:nvSpPr>
        <p:spPr>
          <a:xfrm>
            <a:off x="-457200" y="1752600"/>
            <a:ext cx="6096000" cy="4876800"/>
          </a:xfrm>
        </p:spPr>
        <p:txBody>
          <a:bodyPr/>
          <a:lstStyle/>
          <a:p>
            <a:pPr lvl="1">
              <a:buClrTx/>
            </a:pPr>
            <a:r>
              <a:rPr lang="en-US" sz="2400" dirty="0">
                <a:solidFill>
                  <a:schemeClr val="tx1"/>
                </a:solidFill>
              </a:rPr>
              <a:t>Cadet Leadership Course </a:t>
            </a:r>
          </a:p>
          <a:p>
            <a:pPr lvl="2">
              <a:buClrTx/>
            </a:pPr>
            <a:r>
              <a:rPr lang="en-US" sz="2000" dirty="0">
                <a:solidFill>
                  <a:schemeClr val="tx1"/>
                </a:solidFill>
              </a:rPr>
              <a:t>Hosted Event with 15 schools attending</a:t>
            </a:r>
          </a:p>
          <a:p>
            <a:pPr lvl="2">
              <a:buClrTx/>
            </a:pPr>
            <a:r>
              <a:rPr lang="en-US" sz="2000" dirty="0">
                <a:solidFill>
                  <a:schemeClr val="tx1"/>
                </a:solidFill>
              </a:rPr>
              <a:t>130 cadets attended</a:t>
            </a:r>
          </a:p>
          <a:p>
            <a:pPr lvl="2">
              <a:buClrTx/>
            </a:pPr>
            <a:r>
              <a:rPr lang="en-US" sz="2000" dirty="0">
                <a:solidFill>
                  <a:schemeClr val="tx1"/>
                </a:solidFill>
              </a:rPr>
              <a:t>10 of our cadets attended</a:t>
            </a:r>
          </a:p>
          <a:p>
            <a:pPr lvl="3">
              <a:buClrTx/>
            </a:pPr>
            <a:r>
              <a:rPr lang="en-US" sz="1600" dirty="0">
                <a:solidFill>
                  <a:schemeClr val="tx1"/>
                </a:solidFill>
              </a:rPr>
              <a:t>C/MSgt Allen, C/SrA Petty, and C/SrA Smith  Distinguished Graduates </a:t>
            </a:r>
          </a:p>
          <a:p>
            <a:pPr lvl="1">
              <a:buClrTx/>
            </a:pPr>
            <a:r>
              <a:rPr lang="en-US" sz="2400" dirty="0">
                <a:solidFill>
                  <a:schemeClr val="tx1"/>
                </a:solidFill>
              </a:rPr>
              <a:t>Drill Camp – Taught by Competitive Outcomes</a:t>
            </a:r>
          </a:p>
          <a:p>
            <a:pPr lvl="2">
              <a:buClrTx/>
            </a:pPr>
            <a:r>
              <a:rPr lang="en-US" sz="2000" dirty="0">
                <a:solidFill>
                  <a:schemeClr val="tx1"/>
                </a:solidFill>
              </a:rPr>
              <a:t>30 cadets graduated from 20 hour camp</a:t>
            </a:r>
          </a:p>
          <a:p>
            <a:pPr lvl="1">
              <a:buClrTx/>
            </a:pPr>
            <a:r>
              <a:rPr lang="en-US" sz="2400" dirty="0">
                <a:solidFill>
                  <a:schemeClr val="tx1"/>
                </a:solidFill>
              </a:rPr>
              <a:t>Cadet Orientation </a:t>
            </a:r>
          </a:p>
          <a:p>
            <a:pPr lvl="2">
              <a:buClrTx/>
            </a:pPr>
            <a:r>
              <a:rPr lang="en-US" sz="2000" dirty="0">
                <a:solidFill>
                  <a:schemeClr val="tx1"/>
                </a:solidFill>
              </a:rPr>
              <a:t>64 first year cadets completed 20 hour cadet orientation</a:t>
            </a:r>
          </a:p>
          <a:p>
            <a:pPr marL="471487" lvl="1" indent="0">
              <a:buClrTx/>
              <a:buNone/>
            </a:pPr>
            <a:endParaRPr lang="en-US" dirty="0">
              <a:solidFill>
                <a:schemeClr val="tx1"/>
              </a:solidFill>
            </a:endParaRPr>
          </a:p>
          <a:p>
            <a:pPr marL="471487" lvl="1" indent="0">
              <a:buClrTx/>
              <a:buNone/>
            </a:pPr>
            <a:endParaRPr lang="en-US" dirty="0">
              <a:solidFill>
                <a:schemeClr val="tx1"/>
              </a:solidFill>
            </a:endParaRPr>
          </a:p>
          <a:p>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886200"/>
            <a:ext cx="3186404" cy="2337444"/>
          </a:xfrm>
          <a:prstGeom prst="rect">
            <a:avLst/>
          </a:prstGeom>
        </p:spPr>
      </p:pic>
      <p:pic>
        <p:nvPicPr>
          <p:cNvPr id="6" name="Picture 5">
            <a:extLst>
              <a:ext uri="{FF2B5EF4-FFF2-40B4-BE49-F238E27FC236}">
                <a16:creationId xmlns:a16="http://schemas.microsoft.com/office/drawing/2014/main" id="{FE7D422E-20C3-4587-B73E-07093578F8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905000"/>
            <a:ext cx="3491204" cy="1752600"/>
          </a:xfrm>
          <a:prstGeom prst="rect">
            <a:avLst/>
          </a:prstGeom>
        </p:spPr>
      </p:pic>
    </p:spTree>
    <p:extLst>
      <p:ext uri="{BB962C8B-B14F-4D97-AF65-F5344CB8AC3E}">
        <p14:creationId xmlns:p14="http://schemas.microsoft.com/office/powerpoint/2010/main" val="10543293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950599"/>
            <a:ext cx="8229600" cy="1676400"/>
          </a:xfrm>
        </p:spPr>
        <p:txBody>
          <a:bodyPr/>
          <a:lstStyle/>
          <a:p>
            <a:pPr algn="ctr"/>
            <a:r>
              <a:rPr lang="en-US" sz="3200" b="1" dirty="0">
                <a:solidFill>
                  <a:schemeClr val="tx1"/>
                </a:solidFill>
                <a:effectLst>
                  <a:outerShdw blurRad="38100" dist="38100" dir="2700000" algn="tl">
                    <a:srgbClr val="C0C0C0"/>
                  </a:outerShdw>
                </a:effectLst>
              </a:rPr>
              <a:t>OH-999 - Any Town High School</a:t>
            </a:r>
            <a:br>
              <a:rPr lang="en-US" sz="3200" b="1" dirty="0">
                <a:solidFill>
                  <a:schemeClr val="tx1"/>
                </a:solidFill>
                <a:effectLst>
                  <a:outerShdw blurRad="38100" dist="38100" dir="2700000" algn="tl">
                    <a:srgbClr val="C0C0C0"/>
                  </a:outerShdw>
                </a:effectLst>
              </a:rPr>
            </a:br>
            <a:r>
              <a:rPr lang="en-US" sz="3200" b="1" dirty="0">
                <a:solidFill>
                  <a:schemeClr val="tx1"/>
                </a:solidFill>
                <a:effectLst>
                  <a:outerShdw blurRad="38100" dist="38100" dir="2700000" algn="tl">
                    <a:srgbClr val="C0C0C0"/>
                  </a:outerShdw>
                </a:effectLst>
              </a:rPr>
              <a:t>Niceville, OH</a:t>
            </a:r>
            <a:br>
              <a:rPr lang="en-US" sz="3200" b="1" dirty="0">
                <a:solidFill>
                  <a:schemeClr val="tx1"/>
                </a:solidFill>
                <a:effectLst>
                  <a:outerShdw blurRad="38100" dist="38100" dir="2700000" algn="tl">
                    <a:srgbClr val="C0C0C0"/>
                  </a:outerShdw>
                </a:effectLst>
              </a:rPr>
            </a:br>
            <a:r>
              <a:rPr lang="en-US" sz="3200" b="1" dirty="0">
                <a:solidFill>
                  <a:schemeClr val="tx1"/>
                </a:solidFill>
                <a:effectLst>
                  <a:outerShdw blurRad="38100" dist="38100" dir="2700000" algn="tl">
                    <a:srgbClr val="C0C0C0"/>
                  </a:outerShdw>
                </a:effectLst>
              </a:rPr>
              <a:t>Air Force Junior ROTC</a:t>
            </a:r>
          </a:p>
        </p:txBody>
      </p:sp>
      <p:sp>
        <p:nvSpPr>
          <p:cNvPr id="2060" name="Text Box 12"/>
          <p:cNvSpPr txBox="1">
            <a:spLocks noChangeArrowheads="1"/>
          </p:cNvSpPr>
          <p:nvPr/>
        </p:nvSpPr>
        <p:spPr bwMode="auto">
          <a:xfrm>
            <a:off x="1447800" y="5817835"/>
            <a:ext cx="63246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200" b="1" i="1" dirty="0">
                <a:solidFill>
                  <a:schemeClr val="tx1"/>
                </a:solidFill>
                <a:latin typeface="Arial Narrow" pitchFamily="34" charset="0"/>
              </a:rPr>
              <a:t>Building a Culture of Excellence!</a:t>
            </a:r>
          </a:p>
          <a:p>
            <a:pPr eaLnBrk="0" hangingPunct="0">
              <a:spcBef>
                <a:spcPct val="50000"/>
              </a:spcBef>
            </a:pPr>
            <a:endParaRPr lang="en-US" sz="2000" b="1" i="1" dirty="0">
              <a:solidFill>
                <a:schemeClr val="tx1"/>
              </a:solidFill>
              <a:latin typeface="Arial Narrow" pitchFamily="34" charset="0"/>
            </a:endParaRPr>
          </a:p>
        </p:txBody>
      </p:sp>
      <p:pic>
        <p:nvPicPr>
          <p:cNvPr id="6" name="Picture 5">
            <a:extLst>
              <a:ext uri="{FF2B5EF4-FFF2-40B4-BE49-F238E27FC236}">
                <a16:creationId xmlns:a16="http://schemas.microsoft.com/office/drawing/2014/main" id="{C60B4D08-343F-4065-B7F5-D06D597CDF5E}"/>
              </a:ext>
            </a:extLst>
          </p:cNvPr>
          <p:cNvPicPr>
            <a:picLocks noChangeAspect="1"/>
          </p:cNvPicPr>
          <p:nvPr/>
        </p:nvPicPr>
        <p:blipFill>
          <a:blip r:embed="rId3"/>
          <a:stretch>
            <a:fillRect/>
          </a:stretch>
        </p:blipFill>
        <p:spPr>
          <a:xfrm>
            <a:off x="1905000" y="2732591"/>
            <a:ext cx="5867400" cy="2979652"/>
          </a:xfrm>
          <a:prstGeom prst="rect">
            <a:avLst/>
          </a:prstGeom>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800" b="1">
                <a:solidFill>
                  <a:schemeClr val="tx1"/>
                </a:solidFill>
                <a:latin typeface="Arial" charset="0"/>
              </a:defRPr>
            </a:lvl1pPr>
            <a:lvl2pPr marL="677125" indent="-260433" eaLnBrk="0" hangingPunct="0">
              <a:spcBef>
                <a:spcPct val="20000"/>
              </a:spcBef>
              <a:buChar char="•"/>
              <a:defRPr sz="1800" b="1">
                <a:solidFill>
                  <a:schemeClr val="tx1"/>
                </a:solidFill>
                <a:latin typeface="Arial" charset="0"/>
              </a:defRPr>
            </a:lvl2pPr>
            <a:lvl3pPr marL="1041730" indent="-208346" eaLnBrk="0" hangingPunct="0">
              <a:spcBef>
                <a:spcPct val="20000"/>
              </a:spcBef>
              <a:buChar char="•"/>
              <a:defRPr sz="1800" b="1">
                <a:solidFill>
                  <a:schemeClr val="tx1"/>
                </a:solidFill>
                <a:latin typeface="Arial" charset="0"/>
              </a:defRPr>
            </a:lvl3pPr>
            <a:lvl4pPr marL="1458422" indent="-208346" eaLnBrk="0" hangingPunct="0">
              <a:spcBef>
                <a:spcPct val="20000"/>
              </a:spcBef>
              <a:buChar char="•"/>
              <a:defRPr sz="1800" b="1">
                <a:solidFill>
                  <a:schemeClr val="tx1"/>
                </a:solidFill>
                <a:latin typeface="Arial" charset="0"/>
              </a:defRPr>
            </a:lvl4pPr>
            <a:lvl5pPr marL="1875114" indent="-208346" eaLnBrk="0" hangingPunct="0">
              <a:spcBef>
                <a:spcPct val="20000"/>
              </a:spcBef>
              <a:buChar char="•"/>
              <a:defRPr sz="1800" b="1">
                <a:solidFill>
                  <a:schemeClr val="tx1"/>
                </a:solidFill>
                <a:latin typeface="Arial" charset="0"/>
              </a:defRPr>
            </a:lvl5pPr>
            <a:lvl6pPr marL="2291806" indent="-208346" eaLnBrk="0" fontAlgn="base" hangingPunct="0">
              <a:spcBef>
                <a:spcPct val="20000"/>
              </a:spcBef>
              <a:spcAft>
                <a:spcPct val="0"/>
              </a:spcAft>
              <a:buChar char="•"/>
              <a:defRPr sz="1800" b="1">
                <a:solidFill>
                  <a:schemeClr val="tx1"/>
                </a:solidFill>
                <a:latin typeface="Arial" charset="0"/>
              </a:defRPr>
            </a:lvl6pPr>
            <a:lvl7pPr marL="2708499" indent="-208346" eaLnBrk="0" fontAlgn="base" hangingPunct="0">
              <a:spcBef>
                <a:spcPct val="20000"/>
              </a:spcBef>
              <a:spcAft>
                <a:spcPct val="0"/>
              </a:spcAft>
              <a:buChar char="•"/>
              <a:defRPr sz="1800" b="1">
                <a:solidFill>
                  <a:schemeClr val="tx1"/>
                </a:solidFill>
                <a:latin typeface="Arial" charset="0"/>
              </a:defRPr>
            </a:lvl7pPr>
            <a:lvl8pPr marL="3125191" indent="-208346" eaLnBrk="0" fontAlgn="base" hangingPunct="0">
              <a:spcBef>
                <a:spcPct val="20000"/>
              </a:spcBef>
              <a:spcAft>
                <a:spcPct val="0"/>
              </a:spcAft>
              <a:buChar char="•"/>
              <a:defRPr sz="1800" b="1">
                <a:solidFill>
                  <a:schemeClr val="tx1"/>
                </a:solidFill>
                <a:latin typeface="Arial" charset="0"/>
              </a:defRPr>
            </a:lvl8pPr>
            <a:lvl9pPr marL="3541883" indent="-208346" eaLnBrk="0" fontAlgn="base" hangingPunct="0">
              <a:spcBef>
                <a:spcPct val="20000"/>
              </a:spcBef>
              <a:spcAft>
                <a:spcPct val="0"/>
              </a:spcAft>
              <a:buChar char="•"/>
              <a:defRPr sz="1800" b="1">
                <a:solidFill>
                  <a:schemeClr val="tx1"/>
                </a:solidFill>
                <a:latin typeface="Arial" charset="0"/>
              </a:defRPr>
            </a:lvl9pPr>
          </a:lstStyle>
          <a:p>
            <a:pPr>
              <a:spcBef>
                <a:spcPct val="0"/>
              </a:spcBef>
              <a:buFontTx/>
              <a:buNone/>
            </a:pPr>
            <a:fld id="{D42D591F-4EBA-4E69-9EDE-A051B5B661CF}" type="slidenum">
              <a:rPr lang="en-US" sz="900" b="0"/>
              <a:pPr>
                <a:spcBef>
                  <a:spcPct val="0"/>
                </a:spcBef>
                <a:buFontTx/>
                <a:buNone/>
              </a:pPr>
              <a:t>20</a:t>
            </a:fld>
            <a:endParaRPr lang="en-US" sz="900" b="0" dirty="0"/>
          </a:p>
        </p:txBody>
      </p:sp>
      <p:sp>
        <p:nvSpPr>
          <p:cNvPr id="18435" name="Rectangle 2"/>
          <p:cNvSpPr>
            <a:spLocks noGrp="1" noChangeArrowheads="1"/>
          </p:cNvSpPr>
          <p:nvPr>
            <p:ph type="title"/>
          </p:nvPr>
        </p:nvSpPr>
        <p:spPr/>
        <p:txBody>
          <a:bodyPr/>
          <a:lstStyle/>
          <a:p>
            <a:pPr algn="ct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r>
              <a:rPr lang="en-US" sz="4000" b="1" dirty="0">
                <a:solidFill>
                  <a:schemeClr val="tx1"/>
                </a:solidFill>
                <a:cs typeface="Arial" panose="020B0604020202020204" pitchFamily="34" charset="0"/>
              </a:rPr>
              <a:t>Summary                                    (Briefer should give a brief wrap up)</a:t>
            </a:r>
            <a:endParaRPr lang="en-US" b="1" dirty="0">
              <a:solidFill>
                <a:schemeClr val="tx1"/>
              </a:solidFill>
              <a:cs typeface="Arial" panose="020B0604020202020204" pitchFamily="34" charset="0"/>
            </a:endParaRPr>
          </a:p>
        </p:txBody>
      </p:sp>
      <p:sp>
        <p:nvSpPr>
          <p:cNvPr id="6" name="Rectangle 3"/>
          <p:cNvSpPr txBox="1">
            <a:spLocks noChangeArrowheads="1"/>
          </p:cNvSpPr>
          <p:nvPr/>
        </p:nvSpPr>
        <p:spPr bwMode="auto">
          <a:xfrm>
            <a:off x="321508" y="1852943"/>
            <a:ext cx="8404090" cy="3785857"/>
          </a:xfrm>
          <a:prstGeom prst="rect">
            <a:avLst/>
          </a:prstGeom>
          <a:noFill/>
          <a:ln w="9525">
            <a:noFill/>
            <a:miter lim="800000"/>
            <a:headEnd/>
            <a:tailEnd/>
          </a:ln>
          <a:effectLst/>
        </p:spPr>
        <p:txBody>
          <a:bodyPr lIns="91406" tIns="45703" rIns="91406" bIns="45703"/>
          <a:lstStyle/>
          <a:p>
            <a:pPr marL="208346" indent="-208346" defTabSz="914408" eaLnBrk="0" hangingPunct="0">
              <a:spcBef>
                <a:spcPct val="20000"/>
              </a:spcBef>
              <a:buFontTx/>
              <a:buChar char="•"/>
              <a:defRPr/>
            </a:pPr>
            <a:endParaRPr lang="en-US" kern="0" dirty="0">
              <a:solidFill>
                <a:schemeClr val="tx1"/>
              </a:solidFill>
            </a:endParaRPr>
          </a:p>
          <a:p>
            <a:pPr marL="526652" lvl="1" indent="-214133" defTabSz="914408" eaLnBrk="0" hangingPunct="0">
              <a:spcBef>
                <a:spcPct val="20000"/>
              </a:spcBef>
              <a:buFontTx/>
              <a:buChar char="•"/>
              <a:defRPr/>
            </a:pPr>
            <a:endParaRPr lang="en-US" kern="0" dirty="0">
              <a:solidFill>
                <a:schemeClr val="tx1"/>
              </a:solidFill>
              <a:latin typeface="+mn-lt"/>
            </a:endParaRPr>
          </a:p>
          <a:p>
            <a:pPr marL="526652" lvl="1" indent="-214133" defTabSz="914408" eaLnBrk="0" hangingPunct="0">
              <a:spcBef>
                <a:spcPct val="20000"/>
              </a:spcBef>
              <a:buFontTx/>
              <a:buChar char="•"/>
              <a:defRPr/>
            </a:pPr>
            <a:endParaRPr lang="en-US" sz="2200" kern="0" dirty="0">
              <a:solidFill>
                <a:schemeClr val="tx1"/>
              </a:solidFill>
              <a:latin typeface="+mn-lt"/>
            </a:endParaRPr>
          </a:p>
          <a:p>
            <a:pPr lvl="2" indent="-202559" defTabSz="914408" eaLnBrk="0" hangingPunct="0">
              <a:spcBef>
                <a:spcPct val="20000"/>
              </a:spcBef>
              <a:buFontTx/>
              <a:buChar char="•"/>
              <a:defRPr/>
            </a:pPr>
            <a:endParaRPr lang="en-US" sz="1500" kern="0" dirty="0">
              <a:solidFill>
                <a:schemeClr val="tx1"/>
              </a:solidFill>
              <a:latin typeface="+mn-lt"/>
            </a:endParaRPr>
          </a:p>
        </p:txBody>
      </p:sp>
      <p:pic>
        <p:nvPicPr>
          <p:cNvPr id="14" name="Picture 13">
            <a:extLst>
              <a:ext uri="{FF2B5EF4-FFF2-40B4-BE49-F238E27FC236}">
                <a16:creationId xmlns:a16="http://schemas.microsoft.com/office/drawing/2014/main" id="{DB07B161-B692-4392-8777-F5343322F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161" y="2438400"/>
            <a:ext cx="8061674" cy="2763510"/>
          </a:xfrm>
          <a:prstGeom prst="rect">
            <a:avLst/>
          </a:prstGeom>
        </p:spPr>
      </p:pic>
      <p:sp>
        <p:nvSpPr>
          <p:cNvPr id="3" name="TextBox 2"/>
          <p:cNvSpPr txBox="1"/>
          <p:nvPr/>
        </p:nvSpPr>
        <p:spPr>
          <a:xfrm>
            <a:off x="321508" y="5414258"/>
            <a:ext cx="8404090" cy="954107"/>
          </a:xfrm>
          <a:prstGeom prst="rect">
            <a:avLst/>
          </a:prstGeom>
          <a:noFill/>
        </p:spPr>
        <p:txBody>
          <a:bodyPr wrap="square" rtlCol="0">
            <a:spAutoFit/>
          </a:bodyPr>
          <a:lstStyle/>
          <a:p>
            <a:r>
              <a:rPr lang="en-US" sz="2800" b="1" dirty="0">
                <a:solidFill>
                  <a:schemeClr val="tx1"/>
                </a:solidFill>
                <a:latin typeface="+mj-lt"/>
              </a:rPr>
              <a:t>We Like Here, We Love It Here, </a:t>
            </a:r>
          </a:p>
          <a:p>
            <a:r>
              <a:rPr lang="en-US" sz="2800" b="1" dirty="0">
                <a:solidFill>
                  <a:schemeClr val="tx1"/>
                </a:solidFill>
                <a:latin typeface="+mj-lt"/>
              </a:rPr>
              <a:t>We’ve Finally Found a Home.  Hoooorah</a:t>
            </a:r>
          </a:p>
        </p:txBody>
      </p:sp>
    </p:spTree>
    <p:extLst>
      <p:ext uri="{BB962C8B-B14F-4D97-AF65-F5344CB8AC3E}">
        <p14:creationId xmlns:p14="http://schemas.microsoft.com/office/powerpoint/2010/main" val="33902724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800" b="1">
                <a:solidFill>
                  <a:schemeClr val="tx1"/>
                </a:solidFill>
                <a:latin typeface="Arial" charset="0"/>
              </a:defRPr>
            </a:lvl1pPr>
            <a:lvl2pPr marL="677125" indent="-260433" eaLnBrk="0" hangingPunct="0">
              <a:spcBef>
                <a:spcPct val="20000"/>
              </a:spcBef>
              <a:buChar char="•"/>
              <a:defRPr sz="1800" b="1">
                <a:solidFill>
                  <a:schemeClr val="tx1"/>
                </a:solidFill>
                <a:latin typeface="Arial" charset="0"/>
              </a:defRPr>
            </a:lvl2pPr>
            <a:lvl3pPr marL="1041730" indent="-208346" eaLnBrk="0" hangingPunct="0">
              <a:spcBef>
                <a:spcPct val="20000"/>
              </a:spcBef>
              <a:buChar char="•"/>
              <a:defRPr sz="1800" b="1">
                <a:solidFill>
                  <a:schemeClr val="tx1"/>
                </a:solidFill>
                <a:latin typeface="Arial" charset="0"/>
              </a:defRPr>
            </a:lvl3pPr>
            <a:lvl4pPr marL="1458422" indent="-208346" eaLnBrk="0" hangingPunct="0">
              <a:spcBef>
                <a:spcPct val="20000"/>
              </a:spcBef>
              <a:buChar char="•"/>
              <a:defRPr sz="1800" b="1">
                <a:solidFill>
                  <a:schemeClr val="tx1"/>
                </a:solidFill>
                <a:latin typeface="Arial" charset="0"/>
              </a:defRPr>
            </a:lvl4pPr>
            <a:lvl5pPr marL="1875114" indent="-208346" eaLnBrk="0" hangingPunct="0">
              <a:spcBef>
                <a:spcPct val="20000"/>
              </a:spcBef>
              <a:buChar char="•"/>
              <a:defRPr sz="1800" b="1">
                <a:solidFill>
                  <a:schemeClr val="tx1"/>
                </a:solidFill>
                <a:latin typeface="Arial" charset="0"/>
              </a:defRPr>
            </a:lvl5pPr>
            <a:lvl6pPr marL="2291806" indent="-208346" eaLnBrk="0" fontAlgn="base" hangingPunct="0">
              <a:spcBef>
                <a:spcPct val="20000"/>
              </a:spcBef>
              <a:spcAft>
                <a:spcPct val="0"/>
              </a:spcAft>
              <a:buChar char="•"/>
              <a:defRPr sz="1800" b="1">
                <a:solidFill>
                  <a:schemeClr val="tx1"/>
                </a:solidFill>
                <a:latin typeface="Arial" charset="0"/>
              </a:defRPr>
            </a:lvl6pPr>
            <a:lvl7pPr marL="2708499" indent="-208346" eaLnBrk="0" fontAlgn="base" hangingPunct="0">
              <a:spcBef>
                <a:spcPct val="20000"/>
              </a:spcBef>
              <a:spcAft>
                <a:spcPct val="0"/>
              </a:spcAft>
              <a:buChar char="•"/>
              <a:defRPr sz="1800" b="1">
                <a:solidFill>
                  <a:schemeClr val="tx1"/>
                </a:solidFill>
                <a:latin typeface="Arial" charset="0"/>
              </a:defRPr>
            </a:lvl7pPr>
            <a:lvl8pPr marL="3125191" indent="-208346" eaLnBrk="0" fontAlgn="base" hangingPunct="0">
              <a:spcBef>
                <a:spcPct val="20000"/>
              </a:spcBef>
              <a:spcAft>
                <a:spcPct val="0"/>
              </a:spcAft>
              <a:buChar char="•"/>
              <a:defRPr sz="1800" b="1">
                <a:solidFill>
                  <a:schemeClr val="tx1"/>
                </a:solidFill>
                <a:latin typeface="Arial" charset="0"/>
              </a:defRPr>
            </a:lvl8pPr>
            <a:lvl9pPr marL="3541883" indent="-208346" eaLnBrk="0" fontAlgn="base" hangingPunct="0">
              <a:spcBef>
                <a:spcPct val="20000"/>
              </a:spcBef>
              <a:spcAft>
                <a:spcPct val="0"/>
              </a:spcAft>
              <a:buChar char="•"/>
              <a:defRPr sz="1800" b="1">
                <a:solidFill>
                  <a:schemeClr val="tx1"/>
                </a:solidFill>
                <a:latin typeface="Arial" charset="0"/>
              </a:defRPr>
            </a:lvl9pPr>
          </a:lstStyle>
          <a:p>
            <a:pPr>
              <a:spcBef>
                <a:spcPct val="0"/>
              </a:spcBef>
              <a:buFontTx/>
              <a:buNone/>
            </a:pPr>
            <a:fld id="{0CF405D0-CE0F-436F-BAF2-04978B579C2C}" type="slidenum">
              <a:rPr lang="en-US" sz="900" b="0"/>
              <a:pPr>
                <a:spcBef>
                  <a:spcPct val="0"/>
                </a:spcBef>
                <a:buFontTx/>
                <a:buNone/>
              </a:pPr>
              <a:t>3</a:t>
            </a:fld>
            <a:endParaRPr lang="en-US" sz="900" b="0" dirty="0"/>
          </a:p>
        </p:txBody>
      </p:sp>
      <p:sp>
        <p:nvSpPr>
          <p:cNvPr id="4099" name="Rectangle 2"/>
          <p:cNvSpPr>
            <a:spLocks noGrp="1" noChangeArrowheads="1"/>
          </p:cNvSpPr>
          <p:nvPr>
            <p:ph type="title"/>
          </p:nvPr>
        </p:nvSpPr>
        <p:spPr>
          <a:xfrm>
            <a:off x="0" y="609600"/>
            <a:ext cx="9144000" cy="985452"/>
          </a:xfrm>
        </p:spPr>
        <p:txBody>
          <a:bodyPr/>
          <a:lstStyle/>
          <a:p>
            <a:pPr algn="ctr"/>
            <a:r>
              <a:rPr lang="en-US" b="1" dirty="0">
                <a:solidFill>
                  <a:schemeClr val="tx1"/>
                </a:solidFill>
              </a:rPr>
              <a:t>Overview</a:t>
            </a:r>
            <a:br>
              <a:rPr lang="en-US" b="1" dirty="0">
                <a:solidFill>
                  <a:schemeClr val="tx1"/>
                </a:solidFill>
              </a:rPr>
            </a:br>
            <a:r>
              <a:rPr lang="en-US" sz="2200" b="1" dirty="0">
                <a:solidFill>
                  <a:schemeClr val="tx1"/>
                </a:solidFill>
              </a:rPr>
              <a:t>C/Colonel Cindy L. Who</a:t>
            </a:r>
          </a:p>
        </p:txBody>
      </p:sp>
      <p:sp>
        <p:nvSpPr>
          <p:cNvPr id="4100" name="Rectangle 3"/>
          <p:cNvSpPr>
            <a:spLocks noGrp="1" noChangeArrowheads="1"/>
          </p:cNvSpPr>
          <p:nvPr>
            <p:ph type="body" sz="half" idx="1"/>
          </p:nvPr>
        </p:nvSpPr>
        <p:spPr>
          <a:xfrm>
            <a:off x="304800" y="1676400"/>
            <a:ext cx="8610600" cy="4648200"/>
          </a:xfrm>
        </p:spPr>
        <p:txBody>
          <a:bodyPr/>
          <a:lstStyle/>
          <a:p>
            <a:pPr lvl="1">
              <a:buClrTx/>
            </a:pPr>
            <a:r>
              <a:rPr lang="en-US" sz="2000" b="1" dirty="0">
                <a:solidFill>
                  <a:schemeClr val="tx1"/>
                </a:solidFill>
              </a:rPr>
              <a:t>2020/2021 Unit Goals and Performance Measurements </a:t>
            </a:r>
            <a:r>
              <a:rPr lang="en-US" sz="2000" b="1" dirty="0">
                <a:solidFill>
                  <a:srgbClr val="C00000"/>
                </a:solidFill>
              </a:rPr>
              <a:t>(mandatory)</a:t>
            </a:r>
          </a:p>
          <a:p>
            <a:pPr lvl="1">
              <a:buClrTx/>
            </a:pPr>
            <a:r>
              <a:rPr lang="en-US" sz="2000" b="1" dirty="0">
                <a:solidFill>
                  <a:schemeClr val="tx1"/>
                </a:solidFill>
              </a:rPr>
              <a:t>Unit Wellness </a:t>
            </a:r>
            <a:r>
              <a:rPr lang="en-US" sz="2000" b="1" dirty="0">
                <a:solidFill>
                  <a:srgbClr val="C00000"/>
                </a:solidFill>
              </a:rPr>
              <a:t>(mandatory)</a:t>
            </a:r>
          </a:p>
          <a:p>
            <a:pPr lvl="1">
              <a:buClrTx/>
            </a:pPr>
            <a:r>
              <a:rPr lang="en-US" sz="2000" b="1" dirty="0">
                <a:solidFill>
                  <a:schemeClr val="tx1"/>
                </a:solidFill>
              </a:rPr>
              <a:t>Current Cadets Accomplishments </a:t>
            </a:r>
            <a:r>
              <a:rPr lang="en-US" sz="2000" b="1" dirty="0">
                <a:solidFill>
                  <a:srgbClr val="C00000"/>
                </a:solidFill>
              </a:rPr>
              <a:t>(optional)</a:t>
            </a:r>
          </a:p>
          <a:p>
            <a:pPr lvl="1">
              <a:buClrTx/>
            </a:pPr>
            <a:r>
              <a:rPr lang="en-US" sz="2000" b="1" dirty="0">
                <a:solidFill>
                  <a:schemeClr val="tx1"/>
                </a:solidFill>
              </a:rPr>
              <a:t>SY20/21 Cadets in Action </a:t>
            </a:r>
            <a:r>
              <a:rPr lang="en-US" sz="2000" b="1" dirty="0">
                <a:solidFill>
                  <a:srgbClr val="C00000"/>
                </a:solidFill>
              </a:rPr>
              <a:t>(or last 12 months)</a:t>
            </a:r>
          </a:p>
          <a:p>
            <a:pPr lvl="1">
              <a:buClrTx/>
            </a:pPr>
            <a:r>
              <a:rPr lang="en-US" sz="2000" b="1" dirty="0">
                <a:solidFill>
                  <a:schemeClr val="tx1"/>
                </a:solidFill>
              </a:rPr>
              <a:t>Summary of Community Service and CIA Trips </a:t>
            </a:r>
            <a:r>
              <a:rPr lang="en-US" sz="2000" b="1" dirty="0">
                <a:solidFill>
                  <a:srgbClr val="C00000"/>
                </a:solidFill>
              </a:rPr>
              <a:t>(mandatory)</a:t>
            </a:r>
          </a:p>
          <a:p>
            <a:pPr lvl="2">
              <a:buClrTx/>
            </a:pPr>
            <a:r>
              <a:rPr lang="en-US" sz="1600" b="1" dirty="0">
                <a:solidFill>
                  <a:srgbClr val="C00000"/>
                </a:solidFill>
              </a:rPr>
              <a:t>Show number of cadets that have participated in CIA trips</a:t>
            </a:r>
          </a:p>
          <a:p>
            <a:pPr lvl="1">
              <a:buClrTx/>
            </a:pPr>
            <a:r>
              <a:rPr lang="en-US" sz="2000" b="1" dirty="0">
                <a:solidFill>
                  <a:schemeClr val="tx1"/>
                </a:solidFill>
              </a:rPr>
              <a:t>Leadership Development Requirements (LDRs) </a:t>
            </a:r>
            <a:r>
              <a:rPr lang="en-US" sz="2000" b="1" dirty="0">
                <a:solidFill>
                  <a:srgbClr val="C00000"/>
                </a:solidFill>
              </a:rPr>
              <a:t>(mandatory)</a:t>
            </a:r>
          </a:p>
          <a:p>
            <a:pPr lvl="2">
              <a:buClrTx/>
            </a:pPr>
            <a:r>
              <a:rPr lang="en-US" sz="1600" b="1" dirty="0">
                <a:solidFill>
                  <a:srgbClr val="C00000"/>
                </a:solidFill>
              </a:rPr>
              <a:t>How many cadets participate in LDRs</a:t>
            </a:r>
          </a:p>
          <a:p>
            <a:pPr lvl="1">
              <a:buClrTx/>
            </a:pPr>
            <a:r>
              <a:rPr lang="en-US" sz="2000" b="1" dirty="0">
                <a:solidFill>
                  <a:schemeClr val="tx1"/>
                </a:solidFill>
              </a:rPr>
              <a:t>Recruiting and Retention Efforts </a:t>
            </a:r>
            <a:r>
              <a:rPr lang="en-US" sz="2000" b="1" dirty="0">
                <a:solidFill>
                  <a:schemeClr val="bg2"/>
                </a:solidFill>
              </a:rPr>
              <a:t>(optional) </a:t>
            </a:r>
          </a:p>
          <a:p>
            <a:pPr lvl="1">
              <a:buClrTx/>
            </a:pPr>
            <a:r>
              <a:rPr lang="en-US" sz="2000" b="1" dirty="0">
                <a:solidFill>
                  <a:schemeClr val="tx1"/>
                </a:solidFill>
              </a:rPr>
              <a:t>Other School Activities Participated in by Cadets </a:t>
            </a:r>
            <a:r>
              <a:rPr lang="en-US" sz="2000" b="1" dirty="0">
                <a:solidFill>
                  <a:srgbClr val="C00000"/>
                </a:solidFill>
              </a:rPr>
              <a:t>(mandatory)</a:t>
            </a:r>
          </a:p>
          <a:p>
            <a:pPr lvl="1">
              <a:buClrTx/>
            </a:pPr>
            <a:r>
              <a:rPr lang="en-US" sz="2000" b="1" dirty="0">
                <a:solidFill>
                  <a:schemeClr val="tx1"/>
                </a:solidFill>
              </a:rPr>
              <a:t>Cadet Enrichment Activities </a:t>
            </a:r>
            <a:r>
              <a:rPr lang="en-US" sz="2000" b="1" dirty="0">
                <a:solidFill>
                  <a:srgbClr val="C00000"/>
                </a:solidFill>
              </a:rPr>
              <a:t>(optional)</a:t>
            </a:r>
          </a:p>
          <a:p>
            <a:pPr lvl="1">
              <a:buClrTx/>
            </a:pPr>
            <a:r>
              <a:rPr lang="en-US" sz="2000" b="1" dirty="0">
                <a:solidFill>
                  <a:schemeClr val="tx1"/>
                </a:solidFill>
              </a:rPr>
              <a:t>Summary </a:t>
            </a:r>
            <a:r>
              <a:rPr lang="en-US" sz="2000" b="1" dirty="0">
                <a:solidFill>
                  <a:srgbClr val="C00000"/>
                </a:solidFill>
              </a:rPr>
              <a:t>(optional)</a:t>
            </a:r>
          </a:p>
          <a:p>
            <a:pPr marL="471487" lvl="1" indent="0">
              <a:buClrTx/>
              <a:buNone/>
            </a:pPr>
            <a:r>
              <a:rPr lang="en-US" sz="1600" b="1" dirty="0">
                <a:solidFill>
                  <a:srgbClr val="C00000"/>
                </a:solidFill>
              </a:rPr>
              <a:t>Items marked as mandatory must be briefed.  Items marked as optional are highly encouraged and relate to other UE key indicators.</a:t>
            </a:r>
          </a:p>
          <a:p>
            <a:pPr lvl="1">
              <a:buFontTx/>
              <a:buNone/>
            </a:pPr>
            <a:endParaRPr lang="en-US" sz="1800" dirty="0">
              <a:solidFill>
                <a:schemeClr val="tx1"/>
              </a:solidFill>
            </a:endParaRPr>
          </a:p>
        </p:txBody>
      </p:sp>
    </p:spTree>
    <p:extLst>
      <p:ext uri="{BB962C8B-B14F-4D97-AF65-F5344CB8AC3E}">
        <p14:creationId xmlns:p14="http://schemas.microsoft.com/office/powerpoint/2010/main" val="29594641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n-US" sz="2400" b="1" dirty="0">
                <a:solidFill>
                  <a:schemeClr val="tx1"/>
                </a:solidFill>
                <a:latin typeface="+mn-lt"/>
              </a:rPr>
              <a:t>2020/2021 Unit Goals and Performance Measurements</a:t>
            </a:r>
            <a:br>
              <a:rPr lang="en-US" sz="3600" b="1" dirty="0">
                <a:solidFill>
                  <a:schemeClr val="tx1"/>
                </a:solidFill>
                <a:latin typeface="+mn-lt"/>
              </a:rPr>
            </a:br>
            <a:r>
              <a:rPr lang="en-US" sz="2400" b="1" dirty="0">
                <a:solidFill>
                  <a:schemeClr val="tx1"/>
                </a:solidFill>
                <a:latin typeface="+mn-lt"/>
              </a:rPr>
              <a:t>C/Colonel Cindy L. Who</a:t>
            </a:r>
          </a:p>
        </p:txBody>
      </p:sp>
      <p:sp>
        <p:nvSpPr>
          <p:cNvPr id="63505" name="Rectangle 17"/>
          <p:cNvSpPr>
            <a:spLocks noChangeArrowheads="1"/>
          </p:cNvSpPr>
          <p:nvPr/>
        </p:nvSpPr>
        <p:spPr bwMode="auto">
          <a:xfrm>
            <a:off x="228600" y="1828800"/>
            <a:ext cx="868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sz="1800" b="1" i="1" dirty="0">
                <a:solidFill>
                  <a:srgbClr val="C00000"/>
                </a:solidFill>
                <a:latin typeface="+mn-lt"/>
              </a:rPr>
              <a:t>Mandatory Goals – 1 must be academic, 1 must be recruiting/retention, and 1 must be community service participation.  Brief must include performance measurements and current status of goals.</a:t>
            </a:r>
          </a:p>
          <a:p>
            <a:pPr algn="l"/>
            <a:endParaRPr lang="en-US" sz="1800" b="1" i="1" dirty="0">
              <a:solidFill>
                <a:srgbClr val="C00000"/>
              </a:solidFill>
              <a:latin typeface="+mn-lt"/>
            </a:endParaRPr>
          </a:p>
          <a:p>
            <a:pPr algn="l"/>
            <a:r>
              <a:rPr lang="en-US" b="1" dirty="0">
                <a:solidFill>
                  <a:schemeClr val="tx1"/>
                </a:solidFill>
                <a:latin typeface="+mn-lt"/>
              </a:rPr>
              <a:t>Example of Good Cadet Impact Goals</a:t>
            </a:r>
          </a:p>
          <a:p>
            <a:pPr algn="l"/>
            <a:endParaRPr lang="en-US" b="1" dirty="0">
              <a:solidFill>
                <a:schemeClr val="tx1"/>
              </a:solidFill>
              <a:latin typeface="+mn-lt"/>
            </a:endParaRPr>
          </a:p>
          <a:p>
            <a:pPr marL="285750" indent="-285750" algn="l">
              <a:buFont typeface="Wingdings" pitchFamily="2" charset="2"/>
              <a:buChar char="§"/>
            </a:pPr>
            <a:r>
              <a:rPr lang="en-US" b="1" dirty="0">
                <a:solidFill>
                  <a:schemeClr val="tx1"/>
                </a:solidFill>
                <a:latin typeface="+mn-lt"/>
              </a:rPr>
              <a:t>80% of the entire unit will achieve a 2.4 GPA with no flight averaging less than a 2.2 GPA</a:t>
            </a:r>
          </a:p>
          <a:p>
            <a:pPr lvl="1" algn="l"/>
            <a:endParaRPr lang="en-US" b="1" dirty="0">
              <a:solidFill>
                <a:schemeClr val="tx1"/>
              </a:solidFill>
              <a:latin typeface="+mn-lt"/>
            </a:endParaRPr>
          </a:p>
          <a:p>
            <a:pPr lvl="1" algn="l"/>
            <a:r>
              <a:rPr lang="en-US" b="1" dirty="0">
                <a:solidFill>
                  <a:schemeClr val="tx1"/>
                </a:solidFill>
                <a:latin typeface="+mn-lt"/>
              </a:rPr>
              <a:t>Measurement:  Unit is on track to award more academic ribbons (3.0 and higher) and Top Gun awards (3.5 and higher) than at any time in the last decade.   At this time every flight in the corps has a GPA of 2.49 or higher.  </a:t>
            </a:r>
          </a:p>
          <a:p>
            <a:pPr lvl="1" algn="l"/>
            <a:endParaRPr lang="en-US" b="1" dirty="0">
              <a:solidFill>
                <a:schemeClr val="tx1"/>
              </a:solidFill>
              <a:latin typeface="+mn-lt"/>
            </a:endParaRPr>
          </a:p>
          <a:p>
            <a:pPr marL="285750" indent="-285750" algn="l">
              <a:buFont typeface="Wingdings" pitchFamily="2" charset="2"/>
              <a:buChar char="§"/>
            </a:pPr>
            <a:r>
              <a:rPr lang="en-US" b="1" dirty="0">
                <a:solidFill>
                  <a:schemeClr val="tx1"/>
                </a:solidFill>
                <a:latin typeface="+mn-lt"/>
              </a:rPr>
              <a:t>Increase entire Cadet Corps Physical Fitness Test average score by 10 points, from 39 in Fall 2020 to 49 by Spring 2021</a:t>
            </a:r>
          </a:p>
          <a:p>
            <a:pPr marL="742950" lvl="1" indent="-285750" algn="l">
              <a:buFont typeface="Wingdings" pitchFamily="2" charset="2"/>
              <a:buChar char="§"/>
            </a:pPr>
            <a:endParaRPr lang="en-US" b="1" dirty="0">
              <a:solidFill>
                <a:schemeClr val="tx1"/>
              </a:solidFill>
              <a:latin typeface="+mn-lt"/>
            </a:endParaRPr>
          </a:p>
          <a:p>
            <a:pPr lvl="1" algn="l"/>
            <a:r>
              <a:rPr lang="en-US" b="1" dirty="0">
                <a:solidFill>
                  <a:schemeClr val="tx1"/>
                </a:solidFill>
                <a:latin typeface="+mn-lt"/>
              </a:rPr>
              <a:t>Measurement :  Keeping weekly fitness logs, focused on weak areas, commander and previous PT officers emphasized wellness, and dedicated time before, during, and after school to fitness activities.  Corps raised its average from 39 in Fall 20 to 53.7 in Spring 21.  </a:t>
            </a:r>
          </a:p>
          <a:p>
            <a:pPr marL="285750" lvl="0" indent="-285750" algn="l">
              <a:buFont typeface="Wingdings" pitchFamily="2" charset="2"/>
              <a:buChar char="§"/>
            </a:pPr>
            <a:endParaRPr lang="en-US" sz="1400" b="1" dirty="0">
              <a:solidFill>
                <a:schemeClr val="tx1"/>
              </a:solidFill>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n-US" sz="2400" b="1" dirty="0">
                <a:solidFill>
                  <a:schemeClr val="tx1"/>
                </a:solidFill>
              </a:rPr>
              <a:t>2020/2021 Unit Goals and Performance Measurements</a:t>
            </a:r>
            <a:br>
              <a:rPr lang="en-US" b="1" dirty="0">
                <a:solidFill>
                  <a:schemeClr val="tx1"/>
                </a:solidFill>
              </a:rPr>
            </a:br>
            <a:r>
              <a:rPr lang="en-US" sz="2400" b="1" dirty="0">
                <a:solidFill>
                  <a:schemeClr val="tx1"/>
                </a:solidFill>
              </a:rPr>
              <a:t>C/Colonel Cindy L. Who</a:t>
            </a:r>
            <a:endParaRPr lang="en-US" b="1" dirty="0">
              <a:solidFill>
                <a:schemeClr val="tx1"/>
              </a:solidFill>
              <a:latin typeface="+mn-lt"/>
            </a:endParaRPr>
          </a:p>
        </p:txBody>
      </p:sp>
      <p:sp>
        <p:nvSpPr>
          <p:cNvPr id="63505" name="Rectangle 17"/>
          <p:cNvSpPr>
            <a:spLocks noChangeArrowheads="1"/>
          </p:cNvSpPr>
          <p:nvPr/>
        </p:nvSpPr>
        <p:spPr bwMode="auto">
          <a:xfrm>
            <a:off x="228600" y="1828800"/>
            <a:ext cx="86868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l"/>
            <a:r>
              <a:rPr lang="en-US" b="1" dirty="0">
                <a:solidFill>
                  <a:schemeClr val="tx1"/>
                </a:solidFill>
                <a:latin typeface="+mn-lt"/>
              </a:rPr>
              <a:t>Example of Good School Impact Goals  </a:t>
            </a:r>
          </a:p>
          <a:p>
            <a:pPr lvl="0" algn="l"/>
            <a:endParaRPr lang="en-US" b="1" dirty="0">
              <a:solidFill>
                <a:schemeClr val="tx1"/>
              </a:solidFill>
              <a:latin typeface="+mn-lt"/>
            </a:endParaRPr>
          </a:p>
          <a:p>
            <a:pPr marL="285750" indent="-285750" algn="l">
              <a:buFont typeface="Wingdings" pitchFamily="2" charset="2"/>
              <a:buChar char="§"/>
            </a:pPr>
            <a:r>
              <a:rPr lang="en-US" b="1" dirty="0">
                <a:solidFill>
                  <a:schemeClr val="tx1"/>
                </a:solidFill>
                <a:latin typeface="+mn-lt"/>
              </a:rPr>
              <a:t>Each Flight will dedicate a minimum of 10 hours of service to the school </a:t>
            </a:r>
          </a:p>
          <a:p>
            <a:pPr marL="742950" lvl="1" indent="-285750" algn="l">
              <a:buFont typeface="Wingdings" pitchFamily="2" charset="2"/>
              <a:buChar char="§"/>
            </a:pPr>
            <a:endParaRPr lang="en-US" b="1" dirty="0">
              <a:solidFill>
                <a:schemeClr val="tx1"/>
              </a:solidFill>
              <a:latin typeface="+mn-lt"/>
            </a:endParaRPr>
          </a:p>
          <a:p>
            <a:pPr lvl="1" algn="l"/>
            <a:r>
              <a:rPr lang="en-US" b="1" dirty="0">
                <a:solidFill>
                  <a:schemeClr val="tx1"/>
                </a:solidFill>
                <a:latin typeface="+mn-lt"/>
              </a:rPr>
              <a:t>Measurement:  In addition to community service, each of our flights also focused on service to our school. From the first day of our school year, our flights organized daily, weekly, and monthly plans to perform a flag ceremony every day before and after school.  We maxed our goal of 10 events per flight (50 events total) by adding in our service hours to our school through environmental clean-ups, Robotics Competition service support, school team building, and raising the positive profile of our school.</a:t>
            </a:r>
          </a:p>
          <a:p>
            <a:pPr lvl="1" algn="l"/>
            <a:endParaRPr lang="en-US" b="1" dirty="0">
              <a:solidFill>
                <a:schemeClr val="tx1"/>
              </a:solidFill>
              <a:latin typeface="+mn-lt"/>
            </a:endParaRPr>
          </a:p>
          <a:p>
            <a:pPr marL="285750" indent="-285750" algn="l">
              <a:buFont typeface="Wingdings" pitchFamily="2" charset="2"/>
              <a:buChar char="§"/>
            </a:pPr>
            <a:r>
              <a:rPr lang="en-US" b="1" dirty="0">
                <a:solidFill>
                  <a:schemeClr val="tx1"/>
                </a:solidFill>
                <a:latin typeface="+mn-lt"/>
              </a:rPr>
              <a:t>Conduct 14 Middle School Visits, log 100% of CA-xxx events to keep Goal 2 Database updated for Unified School District</a:t>
            </a:r>
          </a:p>
          <a:p>
            <a:pPr marL="285750" indent="-285750" algn="l">
              <a:buFont typeface="Wingdings" pitchFamily="2" charset="2"/>
              <a:buChar char="§"/>
            </a:pPr>
            <a:endParaRPr lang="en-US" b="1" dirty="0">
              <a:solidFill>
                <a:schemeClr val="tx1"/>
              </a:solidFill>
              <a:latin typeface="+mn-lt"/>
            </a:endParaRPr>
          </a:p>
          <a:p>
            <a:pPr lvl="1" algn="l"/>
            <a:r>
              <a:rPr lang="en-US" b="1" dirty="0">
                <a:solidFill>
                  <a:schemeClr val="tx1"/>
                </a:solidFill>
                <a:latin typeface="+mn-lt"/>
              </a:rPr>
              <a:t>Measurement:  APT team, PA officer and NCO has planned/scheduled all 14 visits to our feeder middle schools.  The APT team has also contributed many hours to update the school and district data base that tracks every academic, athletic, service, and team event completed by our students - on track for 100% entry by the end of the school year.</a:t>
            </a:r>
          </a:p>
          <a:p>
            <a:pPr lvl="1" algn="l"/>
            <a:r>
              <a:rPr lang="en-US" sz="1400" b="1" dirty="0">
                <a:solidFill>
                  <a:schemeClr val="tx1"/>
                </a:solidFill>
                <a:latin typeface="+mn-lt"/>
              </a:rPr>
              <a:t> </a:t>
            </a:r>
          </a:p>
        </p:txBody>
      </p:sp>
    </p:spTree>
    <p:extLst>
      <p:ext uri="{BB962C8B-B14F-4D97-AF65-F5344CB8AC3E}">
        <p14:creationId xmlns:p14="http://schemas.microsoft.com/office/powerpoint/2010/main" val="21654291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n-US" sz="2400" b="1" dirty="0">
                <a:solidFill>
                  <a:schemeClr val="tx1"/>
                </a:solidFill>
              </a:rPr>
              <a:t>2020/2120 Unit Goals and Performance Measurements</a:t>
            </a:r>
            <a:br>
              <a:rPr lang="en-US" b="1" dirty="0">
                <a:solidFill>
                  <a:schemeClr val="tx1"/>
                </a:solidFill>
              </a:rPr>
            </a:br>
            <a:r>
              <a:rPr lang="en-US" sz="2400" b="1" dirty="0">
                <a:solidFill>
                  <a:schemeClr val="tx1"/>
                </a:solidFill>
              </a:rPr>
              <a:t>C/Colonel Cindy L. Who</a:t>
            </a:r>
            <a:endParaRPr lang="en-US" sz="3600" b="1" dirty="0">
              <a:solidFill>
                <a:schemeClr val="tx1"/>
              </a:solidFill>
              <a:latin typeface="+mn-lt"/>
            </a:endParaRPr>
          </a:p>
        </p:txBody>
      </p:sp>
      <p:sp>
        <p:nvSpPr>
          <p:cNvPr id="63505" name="Rectangle 17"/>
          <p:cNvSpPr>
            <a:spLocks noChangeArrowheads="1"/>
          </p:cNvSpPr>
          <p:nvPr/>
        </p:nvSpPr>
        <p:spPr bwMode="auto">
          <a:xfrm>
            <a:off x="228600" y="1828800"/>
            <a:ext cx="86868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b="1" dirty="0">
                <a:solidFill>
                  <a:schemeClr val="tx1"/>
                </a:solidFill>
                <a:latin typeface="+mn-lt"/>
              </a:rPr>
              <a:t>Example of Good Community Impact Goals</a:t>
            </a:r>
          </a:p>
          <a:p>
            <a:pPr algn="l"/>
            <a:endParaRPr lang="en-US" b="1" dirty="0">
              <a:solidFill>
                <a:schemeClr val="tx1"/>
              </a:solidFill>
              <a:latin typeface="+mn-lt"/>
            </a:endParaRPr>
          </a:p>
          <a:p>
            <a:pPr marL="285750" indent="-285750" algn="l">
              <a:buFont typeface="Wingdings" pitchFamily="2" charset="2"/>
              <a:buChar char="§"/>
            </a:pPr>
            <a:r>
              <a:rPr lang="en-US" b="1" dirty="0">
                <a:solidFill>
                  <a:schemeClr val="tx1"/>
                </a:solidFill>
                <a:latin typeface="+mn-lt"/>
              </a:rPr>
              <a:t>Cadet Corps will average 14 hours of service per cadet from 11 Apr 2020 to 10 Apr 2021</a:t>
            </a:r>
          </a:p>
          <a:p>
            <a:pPr marL="742950" lvl="1" indent="-285750" algn="l">
              <a:buFont typeface="Wingdings" pitchFamily="2" charset="2"/>
              <a:buChar char="§"/>
            </a:pPr>
            <a:endParaRPr lang="en-US" b="1" dirty="0">
              <a:solidFill>
                <a:schemeClr val="tx1"/>
              </a:solidFill>
              <a:latin typeface="+mn-lt"/>
            </a:endParaRPr>
          </a:p>
          <a:p>
            <a:pPr lvl="1" algn="l"/>
            <a:r>
              <a:rPr lang="en-US" b="1" dirty="0">
                <a:solidFill>
                  <a:schemeClr val="tx1"/>
                </a:solidFill>
                <a:latin typeface="+mn-lt"/>
              </a:rPr>
              <a:t>Measurement:  In April 2020 to June 2021 our corps achieved 163 hours of community service, and in August 2020 to April 2021 we achieved 2052 hours of community service with a total amount of 2215 hours.  That’s 241 hours above our goal.  We are now at 15.6 service hours per cadet.</a:t>
            </a:r>
          </a:p>
          <a:p>
            <a:pPr marL="742950" lvl="1" indent="-285750" algn="l">
              <a:buFont typeface="Wingdings" pitchFamily="2" charset="2"/>
              <a:buChar char="§"/>
            </a:pPr>
            <a:endParaRPr lang="en-US" b="1" dirty="0">
              <a:solidFill>
                <a:schemeClr val="tx1"/>
              </a:solidFill>
              <a:latin typeface="+mn-lt"/>
            </a:endParaRPr>
          </a:p>
          <a:p>
            <a:pPr marL="285750" indent="-285750" algn="l">
              <a:buFont typeface="Wingdings" pitchFamily="2" charset="2"/>
              <a:buChar char="§"/>
            </a:pPr>
            <a:r>
              <a:rPr lang="en-US" b="1" dirty="0">
                <a:solidFill>
                  <a:schemeClr val="tx1"/>
                </a:solidFill>
                <a:latin typeface="+mn-lt"/>
              </a:rPr>
              <a:t>95% of the Corps will participate in community parades and Special Teams will perform in a combined minimum of 20 events</a:t>
            </a:r>
          </a:p>
          <a:p>
            <a:pPr marL="285750" indent="-285750" algn="l">
              <a:buFont typeface="Wingdings" pitchFamily="2" charset="2"/>
              <a:buChar char="§"/>
            </a:pPr>
            <a:endParaRPr lang="en-US" b="1" dirty="0">
              <a:solidFill>
                <a:schemeClr val="tx1"/>
              </a:solidFill>
              <a:latin typeface="+mn-lt"/>
            </a:endParaRPr>
          </a:p>
          <a:p>
            <a:pPr lvl="1" algn="l"/>
            <a:r>
              <a:rPr lang="en-US" b="1" dirty="0">
                <a:solidFill>
                  <a:schemeClr val="tx1"/>
                </a:solidFill>
                <a:latin typeface="+mn-lt"/>
              </a:rPr>
              <a:t>Measurement:  Our corps had an attendance of 97% for participation in the Veterans Day Parade and a 100% attendance from our Alpha flight which consists of our juniors and seniors. At this time special teams have planned/scheduled events to meet their goal of 20 events this year.  These events include parades, local ceremonies, charities, civic and veteran organizations, as well as different events within our school.</a:t>
            </a:r>
          </a:p>
        </p:txBody>
      </p:sp>
    </p:spTree>
    <p:extLst>
      <p:ext uri="{BB962C8B-B14F-4D97-AF65-F5344CB8AC3E}">
        <p14:creationId xmlns:p14="http://schemas.microsoft.com/office/powerpoint/2010/main" val="380690493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algn="ctr"/>
            <a:r>
              <a:rPr lang="en-US" b="1" dirty="0">
                <a:solidFill>
                  <a:schemeClr val="tx1"/>
                </a:solidFill>
              </a:rPr>
              <a:t>Wellness</a:t>
            </a:r>
            <a:br>
              <a:rPr lang="en-US" b="1" dirty="0">
                <a:solidFill>
                  <a:schemeClr val="tx1"/>
                </a:solidFill>
              </a:rPr>
            </a:br>
            <a:r>
              <a:rPr lang="en-US" sz="2400" b="1" dirty="0">
                <a:solidFill>
                  <a:schemeClr val="tx1"/>
                </a:solidFill>
              </a:rPr>
              <a:t>C/1Lt Gordon, C/2Lt Johnson, and C/MSgt Elliot</a:t>
            </a:r>
            <a:endParaRPr lang="en-US" b="1" dirty="0">
              <a:solidFill>
                <a:schemeClr val="tx1"/>
              </a:solidFill>
            </a:endParaRPr>
          </a:p>
        </p:txBody>
      </p:sp>
      <p:sp>
        <p:nvSpPr>
          <p:cNvPr id="743427" name="Rectangle 3"/>
          <p:cNvSpPr>
            <a:spLocks noGrp="1" noChangeArrowheads="1"/>
          </p:cNvSpPr>
          <p:nvPr>
            <p:ph type="body" idx="1"/>
          </p:nvPr>
        </p:nvSpPr>
        <p:spPr>
          <a:xfrm>
            <a:off x="152400" y="1828800"/>
            <a:ext cx="4572000" cy="4648200"/>
          </a:xfrm>
        </p:spPr>
        <p:txBody>
          <a:bodyPr/>
          <a:lstStyle/>
          <a:p>
            <a:pPr marL="0" indent="0">
              <a:buNone/>
            </a:pPr>
            <a:r>
              <a:rPr lang="en-US" sz="2800" dirty="0">
                <a:solidFill>
                  <a:schemeClr val="tx1"/>
                </a:solidFill>
                <a:latin typeface="+mj-lt"/>
              </a:rPr>
              <a:t>141 Cadets Participating</a:t>
            </a:r>
          </a:p>
          <a:p>
            <a:pPr>
              <a:buClrTx/>
            </a:pPr>
            <a:r>
              <a:rPr lang="en-US" sz="2000" dirty="0">
                <a:solidFill>
                  <a:schemeClr val="tx1"/>
                </a:solidFill>
                <a:latin typeface="+mj-lt"/>
              </a:rPr>
              <a:t>All 5 PFT events accomplished and entered into PFT Assessments (Mass) in WINGS - 3 Oct 20</a:t>
            </a:r>
          </a:p>
          <a:p>
            <a:pPr marL="471487" lvl="1" indent="0">
              <a:buClrTx/>
              <a:buNone/>
            </a:pPr>
            <a:r>
              <a:rPr lang="en-US" sz="2000" b="1" dirty="0">
                <a:solidFill>
                  <a:schemeClr val="tx1"/>
                </a:solidFill>
                <a:latin typeface="+mj-lt"/>
              </a:rPr>
              <a:t>- Bronze Level Awards – 4 cadets</a:t>
            </a:r>
          </a:p>
          <a:p>
            <a:pPr marL="471487" lvl="1" indent="0">
              <a:buClrTx/>
              <a:buNone/>
            </a:pPr>
            <a:r>
              <a:rPr lang="en-US" sz="2000" b="1" dirty="0">
                <a:solidFill>
                  <a:schemeClr val="tx1"/>
                </a:solidFill>
                <a:latin typeface="+mj-lt"/>
              </a:rPr>
              <a:t>- Silver Level Awards – 1 cadet</a:t>
            </a:r>
          </a:p>
          <a:p>
            <a:pPr>
              <a:buClrTx/>
            </a:pPr>
            <a:r>
              <a:rPr lang="en-US" sz="2000" dirty="0">
                <a:solidFill>
                  <a:schemeClr val="tx1"/>
                </a:solidFill>
                <a:latin typeface="+mj-lt"/>
              </a:rPr>
              <a:t>100% accountability of all Parent Consent Forms in WINGS and hard copies on file in cadet PIF folders</a:t>
            </a:r>
          </a:p>
          <a:p>
            <a:pPr>
              <a:buClrTx/>
            </a:pPr>
            <a:r>
              <a:rPr lang="en-US" sz="2000" dirty="0">
                <a:solidFill>
                  <a:schemeClr val="tx1"/>
                </a:solidFill>
                <a:latin typeface="+mj-lt"/>
              </a:rPr>
              <a:t>1</a:t>
            </a:r>
            <a:r>
              <a:rPr lang="en-US" sz="2000" baseline="30000" dirty="0">
                <a:solidFill>
                  <a:schemeClr val="tx1"/>
                </a:solidFill>
                <a:latin typeface="+mj-lt"/>
              </a:rPr>
              <a:t>st</a:t>
            </a:r>
            <a:r>
              <a:rPr lang="en-US" sz="2000" dirty="0">
                <a:solidFill>
                  <a:schemeClr val="tx1"/>
                </a:solidFill>
                <a:latin typeface="+mj-lt"/>
              </a:rPr>
              <a:t>/3</a:t>
            </a:r>
            <a:r>
              <a:rPr lang="en-US" sz="2000" baseline="30000" dirty="0">
                <a:solidFill>
                  <a:schemeClr val="tx1"/>
                </a:solidFill>
                <a:latin typeface="+mj-lt"/>
              </a:rPr>
              <a:t>rd</a:t>
            </a:r>
            <a:r>
              <a:rPr lang="en-US" sz="2000" dirty="0">
                <a:solidFill>
                  <a:schemeClr val="tx1"/>
                </a:solidFill>
                <a:latin typeface="+mj-lt"/>
              </a:rPr>
              <a:t> PT Day of the Month</a:t>
            </a:r>
          </a:p>
          <a:p>
            <a:pPr lvl="1">
              <a:buClrTx/>
            </a:pPr>
            <a:r>
              <a:rPr lang="en-US" sz="1600" dirty="0">
                <a:solidFill>
                  <a:schemeClr val="tx1"/>
                </a:solidFill>
                <a:latin typeface="+mj-lt"/>
              </a:rPr>
              <a:t>1 mile run and station training</a:t>
            </a:r>
          </a:p>
          <a:p>
            <a:pPr>
              <a:buClrTx/>
            </a:pPr>
            <a:r>
              <a:rPr lang="en-US" sz="2000" dirty="0">
                <a:solidFill>
                  <a:schemeClr val="tx1"/>
                </a:solidFill>
                <a:latin typeface="+mj-lt"/>
              </a:rPr>
              <a:t>2</a:t>
            </a:r>
            <a:r>
              <a:rPr lang="en-US" sz="2000" baseline="30000" dirty="0">
                <a:solidFill>
                  <a:schemeClr val="tx1"/>
                </a:solidFill>
                <a:latin typeface="+mj-lt"/>
              </a:rPr>
              <a:t>nd</a:t>
            </a:r>
            <a:r>
              <a:rPr lang="en-US" sz="2000" dirty="0">
                <a:solidFill>
                  <a:schemeClr val="tx1"/>
                </a:solidFill>
                <a:latin typeface="+mj-lt"/>
              </a:rPr>
              <a:t>/4</a:t>
            </a:r>
            <a:r>
              <a:rPr lang="en-US" sz="2000" baseline="30000" dirty="0">
                <a:solidFill>
                  <a:schemeClr val="tx1"/>
                </a:solidFill>
                <a:latin typeface="+mj-lt"/>
              </a:rPr>
              <a:t>th</a:t>
            </a:r>
            <a:r>
              <a:rPr lang="en-US" sz="2000" dirty="0">
                <a:solidFill>
                  <a:schemeClr val="tx1"/>
                </a:solidFill>
                <a:latin typeface="+mj-lt"/>
              </a:rPr>
              <a:t> PT Day of the Month</a:t>
            </a:r>
          </a:p>
          <a:p>
            <a:pPr lvl="1">
              <a:buClrTx/>
            </a:pPr>
            <a:r>
              <a:rPr lang="en-US" sz="1600" dirty="0">
                <a:solidFill>
                  <a:schemeClr val="tx1"/>
                </a:solidFill>
                <a:latin typeface="+mj-lt"/>
              </a:rPr>
              <a:t>Team Sports</a:t>
            </a:r>
          </a:p>
          <a:p>
            <a:pPr>
              <a:buFontTx/>
              <a:buChar char="-"/>
            </a:pPr>
            <a:endParaRPr lang="en-US" sz="2000" dirty="0">
              <a:solidFill>
                <a:schemeClr val="tx1"/>
              </a:solidFill>
              <a:latin typeface="+mj-lt"/>
            </a:endParaRPr>
          </a:p>
          <a:p>
            <a:pPr>
              <a:buFontTx/>
              <a:buChar char="-"/>
            </a:pPr>
            <a:endParaRPr lang="en-US" sz="2000" dirty="0">
              <a:solidFill>
                <a:schemeClr val="tx1"/>
              </a:solidFill>
              <a:latin typeface="+mj-lt"/>
            </a:endParaRPr>
          </a:p>
          <a:p>
            <a:pPr>
              <a:buFontTx/>
              <a:buChar char="-"/>
            </a:pPr>
            <a:endParaRPr lang="en-US" sz="2000" dirty="0">
              <a:solidFill>
                <a:schemeClr val="tx1"/>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764" y="2133600"/>
            <a:ext cx="3598164" cy="3243631"/>
          </a:xfrm>
          <a:prstGeom prst="rect">
            <a:avLst/>
          </a:prstGeom>
        </p:spPr>
      </p:pic>
    </p:spTree>
    <p:extLst>
      <p:ext uri="{BB962C8B-B14F-4D97-AF65-F5344CB8AC3E}">
        <p14:creationId xmlns:p14="http://schemas.microsoft.com/office/powerpoint/2010/main" val="72627277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chemeClr val="tx1"/>
                </a:solidFill>
              </a:rPr>
              <a:t>Cadet Accomplishments</a:t>
            </a:r>
            <a:br>
              <a:rPr lang="en-US" b="1" dirty="0">
                <a:solidFill>
                  <a:schemeClr val="tx1"/>
                </a:solidFill>
              </a:rPr>
            </a:br>
            <a:r>
              <a:rPr lang="en-US" sz="2400" b="1" dirty="0">
                <a:solidFill>
                  <a:schemeClr val="tx1"/>
                </a:solidFill>
              </a:rPr>
              <a:t>C/Captain Sarah Jones – Public Affairs Officer</a:t>
            </a:r>
            <a:endParaRPr lang="en-US" sz="4000" b="1" dirty="0">
              <a:solidFill>
                <a:schemeClr val="tx1"/>
              </a:solidFill>
            </a:endParaRPr>
          </a:p>
        </p:txBody>
      </p:sp>
      <p:sp>
        <p:nvSpPr>
          <p:cNvPr id="3" name="Content Placeholder 2"/>
          <p:cNvSpPr>
            <a:spLocks noGrp="1"/>
          </p:cNvSpPr>
          <p:nvPr>
            <p:ph idx="1"/>
          </p:nvPr>
        </p:nvSpPr>
        <p:spPr>
          <a:xfrm>
            <a:off x="76200" y="1828800"/>
            <a:ext cx="8915400" cy="4495800"/>
          </a:xfrm>
        </p:spPr>
        <p:txBody>
          <a:bodyPr/>
          <a:lstStyle/>
          <a:p>
            <a:pPr lvl="1">
              <a:buClrTx/>
            </a:pPr>
            <a:r>
              <a:rPr lang="en-US" sz="1800" dirty="0">
                <a:solidFill>
                  <a:schemeClr val="tx1"/>
                </a:solidFill>
                <a:latin typeface="+mj-lt"/>
              </a:rPr>
              <a:t>Distinguished Unit … 7 years running </a:t>
            </a:r>
          </a:p>
          <a:p>
            <a:pPr lvl="1">
              <a:buClrTx/>
            </a:pPr>
            <a:r>
              <a:rPr lang="en-US" sz="1800" dirty="0">
                <a:solidFill>
                  <a:schemeClr val="tx1"/>
                </a:solidFill>
                <a:latin typeface="+mj-lt"/>
              </a:rPr>
              <a:t>Two Cadets Selected for the AFJROTC Flight Academy</a:t>
            </a:r>
          </a:p>
          <a:p>
            <a:pPr lvl="1">
              <a:buClrTx/>
            </a:pPr>
            <a:r>
              <a:rPr lang="en-US" sz="1800" dirty="0">
                <a:solidFill>
                  <a:schemeClr val="tx1"/>
                </a:solidFill>
                <a:latin typeface="+mj-lt"/>
              </a:rPr>
              <a:t>Amassed over 3,500 hours of community service (2020)</a:t>
            </a:r>
          </a:p>
          <a:p>
            <a:pPr lvl="1">
              <a:buClrTx/>
            </a:pPr>
            <a:r>
              <a:rPr lang="en-US" sz="1800" dirty="0">
                <a:solidFill>
                  <a:schemeClr val="tx1"/>
                </a:solidFill>
                <a:latin typeface="+mj-lt"/>
              </a:rPr>
              <a:t>Academic Bowl Team – Phase II National Finalists (2020)</a:t>
            </a:r>
          </a:p>
          <a:p>
            <a:pPr lvl="1">
              <a:buClrTx/>
            </a:pPr>
            <a:r>
              <a:rPr lang="en-US" sz="1800" dirty="0">
                <a:solidFill>
                  <a:schemeClr val="tx1"/>
                </a:solidFill>
                <a:latin typeface="+mj-lt"/>
              </a:rPr>
              <a:t>Drill Team – 5 Time National Champions in Armed Drill - earned 30 trophies at local drill competitions (2020/2021)</a:t>
            </a:r>
          </a:p>
          <a:p>
            <a:pPr lvl="1">
              <a:buClrTx/>
            </a:pPr>
            <a:r>
              <a:rPr lang="en-US" sz="1800" dirty="0">
                <a:solidFill>
                  <a:schemeClr val="tx1"/>
                </a:solidFill>
                <a:latin typeface="+mj-lt"/>
              </a:rPr>
              <a:t>Initiated AFJROTC Honor Roll program and </a:t>
            </a:r>
            <a:r>
              <a:rPr lang="en-US" sz="1800" dirty="0">
                <a:solidFill>
                  <a:schemeClr val="tx1"/>
                </a:solidFill>
              </a:rPr>
              <a:t>provided academic tutoring for struggling cadets (2020)</a:t>
            </a:r>
          </a:p>
          <a:p>
            <a:pPr lvl="1">
              <a:buClrTx/>
            </a:pPr>
            <a:r>
              <a:rPr lang="en-US" sz="1800" dirty="0">
                <a:solidFill>
                  <a:schemeClr val="tx1"/>
                </a:solidFill>
              </a:rPr>
              <a:t>Three cadets selected for service academy scholarships</a:t>
            </a:r>
          </a:p>
          <a:p>
            <a:pPr lvl="2">
              <a:buClrTx/>
            </a:pPr>
            <a:r>
              <a:rPr lang="en-US" sz="1400" dirty="0">
                <a:solidFill>
                  <a:schemeClr val="tx1"/>
                </a:solidFill>
              </a:rPr>
              <a:t>Over $3,000,000 in scholarships offered to AFJROTC Cadets (2020)</a:t>
            </a:r>
          </a:p>
          <a:p>
            <a:pPr lvl="1">
              <a:buClrTx/>
            </a:pPr>
            <a:r>
              <a:rPr lang="en-US" sz="1800" dirty="0">
                <a:solidFill>
                  <a:schemeClr val="tx1"/>
                </a:solidFill>
                <a:latin typeface="+mj-lt"/>
              </a:rPr>
              <a:t>Wrote and mailed over 500 Christmas Cards to our Troops (2019)</a:t>
            </a:r>
          </a:p>
          <a:p>
            <a:pPr lvl="1">
              <a:buClrTx/>
            </a:pPr>
            <a:r>
              <a:rPr lang="en-US" sz="1800" dirty="0">
                <a:solidFill>
                  <a:schemeClr val="tx1"/>
                </a:solidFill>
                <a:latin typeface="+mj-lt"/>
              </a:rPr>
              <a:t>Developed a Corps Newsletter “The Warrior”…done each Semester (2020)</a:t>
            </a:r>
          </a:p>
          <a:p>
            <a:pPr lvl="1">
              <a:buClrTx/>
            </a:pPr>
            <a:r>
              <a:rPr lang="en-US" sz="1800" dirty="0">
                <a:solidFill>
                  <a:schemeClr val="tx1"/>
                </a:solidFill>
              </a:rPr>
              <a:t>Built school AFJROTC Web Page for student recruiting and education </a:t>
            </a:r>
            <a:r>
              <a:rPr lang="en-US" sz="2000" dirty="0">
                <a:solidFill>
                  <a:schemeClr val="tx1"/>
                </a:solidFill>
              </a:rPr>
              <a:t>(2019)</a:t>
            </a:r>
            <a:endParaRPr lang="en-US" sz="2000" dirty="0">
              <a:solidFill>
                <a:schemeClr val="tx1"/>
              </a:solidFill>
              <a:latin typeface="+mj-lt"/>
            </a:endParaRPr>
          </a:p>
          <a:p>
            <a:pPr lvl="1"/>
            <a:endParaRPr lang="en-US" sz="20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2233898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p:txBody>
          <a:bodyPr/>
          <a:lstStyle/>
          <a:p>
            <a:pPr algn="ctr"/>
            <a:r>
              <a:rPr lang="en-US" sz="3600" b="1" dirty="0">
                <a:solidFill>
                  <a:schemeClr val="tx1"/>
                </a:solidFill>
              </a:rPr>
              <a:t>SY20/21 Cadets in Action                       </a:t>
            </a:r>
            <a:r>
              <a:rPr lang="en-US" sz="1600" b="1" dirty="0">
                <a:solidFill>
                  <a:schemeClr val="tx1"/>
                </a:solidFill>
              </a:rPr>
              <a:t>(current photos only – talk briefly about each picture)</a:t>
            </a:r>
            <a:br>
              <a:rPr lang="en-US" sz="3600" b="1" dirty="0">
                <a:solidFill>
                  <a:schemeClr val="tx1"/>
                </a:solidFill>
              </a:rPr>
            </a:br>
            <a:r>
              <a:rPr lang="en-US" sz="2400" b="1" dirty="0">
                <a:solidFill>
                  <a:schemeClr val="tx1"/>
                </a:solidFill>
              </a:rPr>
              <a:t>C/SSgt Bill Smith and C/SrA Jessica Jones</a:t>
            </a:r>
          </a:p>
        </p:txBody>
      </p:sp>
      <p:sp>
        <p:nvSpPr>
          <p:cNvPr id="785414" name="Text Box 6"/>
          <p:cNvSpPr txBox="1">
            <a:spLocks noChangeArrowheads="1"/>
          </p:cNvSpPr>
          <p:nvPr/>
        </p:nvSpPr>
        <p:spPr bwMode="auto">
          <a:xfrm>
            <a:off x="749021" y="6523746"/>
            <a:ext cx="2514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200" dirty="0">
                <a:solidFill>
                  <a:schemeClr val="tx1"/>
                </a:solidFill>
                <a:latin typeface="Times New Roman" pitchFamily="18" charset="0"/>
              </a:rPr>
              <a:t>2020 - Annual Military Ball</a:t>
            </a:r>
          </a:p>
        </p:txBody>
      </p:sp>
      <p:sp>
        <p:nvSpPr>
          <p:cNvPr id="785422" name="Text Box 14"/>
          <p:cNvSpPr txBox="1">
            <a:spLocks noChangeArrowheads="1"/>
          </p:cNvSpPr>
          <p:nvPr/>
        </p:nvSpPr>
        <p:spPr bwMode="auto">
          <a:xfrm>
            <a:off x="6858000" y="2495724"/>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200" dirty="0">
                <a:solidFill>
                  <a:schemeClr val="tx1"/>
                </a:solidFill>
                <a:latin typeface="Times New Roman" pitchFamily="18" charset="0"/>
              </a:rPr>
              <a:t>2020 – Washington DC CIA Trip </a:t>
            </a:r>
          </a:p>
        </p:txBody>
      </p:sp>
      <p:pic>
        <p:nvPicPr>
          <p:cNvPr id="1026" name="Picture 2" descr="C:\Users\1105483020C\AppData\Local\Microsoft\Windows\Temporary Internet Files\Content.IE5\3ILE3NDQ\B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76" y="3983399"/>
            <a:ext cx="3517355" cy="25519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010803" y="1768665"/>
            <a:ext cx="4783483" cy="2214734"/>
          </a:xfrm>
          <a:prstGeom prst="rect">
            <a:avLst/>
          </a:prstGeom>
        </p:spPr>
      </p:pic>
      <p:sp>
        <p:nvSpPr>
          <p:cNvPr id="8" name="TextBox 7"/>
          <p:cNvSpPr txBox="1"/>
          <p:nvPr/>
        </p:nvSpPr>
        <p:spPr>
          <a:xfrm>
            <a:off x="4953000" y="6495437"/>
            <a:ext cx="3238500" cy="276999"/>
          </a:xfrm>
          <a:prstGeom prst="rect">
            <a:avLst/>
          </a:prstGeom>
          <a:noFill/>
        </p:spPr>
        <p:txBody>
          <a:bodyPr wrap="square" rtlCol="0">
            <a:spAutoFit/>
          </a:bodyPr>
          <a:lstStyle/>
          <a:p>
            <a:r>
              <a:rPr lang="en-US" sz="1200" dirty="0">
                <a:solidFill>
                  <a:schemeClr val="tx1"/>
                </a:solidFill>
                <a:latin typeface="+mj-lt"/>
              </a:rPr>
              <a:t>2020 – Apollo Celebration Rocket Launch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1119" y="3971816"/>
            <a:ext cx="3838103" cy="2551930"/>
          </a:xfrm>
          <a:prstGeom prst="rect">
            <a:avLst/>
          </a:prstGeom>
        </p:spPr>
      </p:pic>
    </p:spTree>
  </p:cSld>
  <p:clrMapOvr>
    <a:masterClrMapping/>
  </p:clrMapOvr>
  <p:transition spd="slow">
    <p:wipe/>
  </p:transition>
</p:sld>
</file>

<file path=ppt/theme/theme1.xml><?xml version="1.0" encoding="utf-8"?>
<a:theme xmlns:a="http://schemas.openxmlformats.org/drawingml/2006/main" name="Quadrant">
  <a:themeElements>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8735</TotalTime>
  <Words>3125</Words>
  <Application>Microsoft Office PowerPoint</Application>
  <PresentationFormat>On-screen Show (4:3)</PresentationFormat>
  <Paragraphs>280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Times New Roman</vt:lpstr>
      <vt:lpstr>Wingdings</vt:lpstr>
      <vt:lpstr>Quadrant</vt:lpstr>
      <vt:lpstr>Cadet Mission Brief SAMPLE/TEMPLATE</vt:lpstr>
      <vt:lpstr>OH-999 - Any Town High School Niceville, OH Air Force Junior ROTC</vt:lpstr>
      <vt:lpstr>Overview C/Colonel Cindy L. Who</vt:lpstr>
      <vt:lpstr>2020/2021 Unit Goals and Performance Measurements C/Colonel Cindy L. Who</vt:lpstr>
      <vt:lpstr>2020/2021 Unit Goals and Performance Measurements C/Colonel Cindy L. Who</vt:lpstr>
      <vt:lpstr>2020/2120 Unit Goals and Performance Measurements C/Colonel Cindy L. Who</vt:lpstr>
      <vt:lpstr>Wellness C/1Lt Gordon, C/2Lt Johnson, and C/MSgt Elliot</vt:lpstr>
      <vt:lpstr>Cadet Accomplishments C/Captain Sarah Jones – Public Affairs Officer</vt:lpstr>
      <vt:lpstr>SY20/21 Cadets in Action                       (current photos only – talk briefly about each picture) C/SSgt Bill Smith and C/SrA Jessica Jones</vt:lpstr>
      <vt:lpstr>SY20/21 Cadets in Action                       (current photos only – talk briefly about each picture) C/SSgt Bill Smith and C/SrA Jessica Jones</vt:lpstr>
      <vt:lpstr>SY 20/21 Cadets in Action C/SSgt Bill Smith and C/SrA Jessica Jones</vt:lpstr>
      <vt:lpstr>Summary Community Service/CIA Trips C/Major Jon Doe and C/TSgt Marc Smith</vt:lpstr>
      <vt:lpstr> LDR Activities</vt:lpstr>
      <vt:lpstr>Leadership Development Requirements Drill Team – C/Lt Col Harris</vt:lpstr>
      <vt:lpstr>Leadership Development Requirements PT Sports Day Team – C/Major How</vt:lpstr>
      <vt:lpstr>Leadership Development Requirements Academic Bowl Team – C/1Lt Miller</vt:lpstr>
      <vt:lpstr>Recruiting and Retention Efforts</vt:lpstr>
      <vt:lpstr>Other School Activities  Participated in by Cadets </vt:lpstr>
      <vt:lpstr>Cadet Enrichment Activities</vt:lpstr>
      <vt:lpstr>    Summary                                    (Briefer should give a brief wrap up)</vt:lpstr>
    </vt:vector>
  </TitlesOfParts>
  <Company>United States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Flight</dc:title>
  <dc:creator>USAF User</dc:creator>
  <cp:lastModifiedBy>Wayne Barron</cp:lastModifiedBy>
  <cp:revision>337</cp:revision>
  <cp:lastPrinted>2017-08-15T18:48:14Z</cp:lastPrinted>
  <dcterms:created xsi:type="dcterms:W3CDTF">2006-10-17T16:28:19Z</dcterms:created>
  <dcterms:modified xsi:type="dcterms:W3CDTF">2021-02-05T23:28:36Z</dcterms:modified>
</cp:coreProperties>
</file>