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57" r:id="rId5"/>
    <p:sldId id="259" r:id="rId6"/>
    <p:sldId id="261" r:id="rId7"/>
    <p:sldId id="263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41C7E-1F87-4E1F-8860-85268509EC50}" v="12" dt="2024-02-09T20:43:16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29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052E-C5F3-4CD2-89DB-21B1A0B1F93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DD3D3-225A-408C-B79E-CC91FB7D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Pushups</a:t>
            </a:r>
            <a:r>
              <a:rPr lang="en-US"/>
              <a:t>:  58 total (43 met goal, 4 improved, 2 same, 9 worse)</a:t>
            </a:r>
          </a:p>
          <a:p>
            <a:r>
              <a:rPr lang="en-US" b="1" err="1"/>
              <a:t>Situps</a:t>
            </a:r>
            <a:r>
              <a:rPr lang="en-US"/>
              <a:t>: 58 total (31 met goal, 15 improved, 3 same, 9 worse)</a:t>
            </a:r>
            <a:endParaRPr lang="en-US">
              <a:ea typeface="Calibri"/>
              <a:cs typeface="Calibri"/>
            </a:endParaRPr>
          </a:p>
          <a:p>
            <a:r>
              <a:rPr lang="en-US" b="1">
                <a:highlight>
                  <a:srgbClr val="008000"/>
                </a:highlight>
              </a:rPr>
              <a:t>Run</a:t>
            </a:r>
            <a:r>
              <a:rPr lang="en-US">
                <a:highlight>
                  <a:srgbClr val="008000"/>
                </a:highlight>
              </a:rPr>
              <a:t>: 58 total (26 met goal, 22 better, 10 worse)</a:t>
            </a:r>
            <a:endParaRPr lang="en-US">
              <a:highlight>
                <a:srgbClr val="008000"/>
              </a:highlight>
              <a:ea typeface="Calibri"/>
              <a:cs typeface="Calibri"/>
            </a:endParaRPr>
          </a:p>
          <a:p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11 met goal on all three events (Holt, </a:t>
            </a:r>
            <a:r>
              <a:rPr lang="en-US" err="1"/>
              <a:t>Mozingo</a:t>
            </a:r>
            <a:r>
              <a:rPr lang="en-US"/>
              <a:t>, Smith E, Geiser, Perez, Warrick, Bernard, Davis-Sutton, Grant, Lampley, Lewis)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All but one improved in at least one event (one person remained same)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All but six improved in at least two events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CDD3D3-225A-408C-B79E-CC91FB7D1E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1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1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9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2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3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0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1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76A0B-FF83-4918-84D1-2ADE28DA6A9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8F8F-B609-4728-9275-7C0902C43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1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85E724E-8BB2-EC71-5CB7-EEC001AB5A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7" y="115787"/>
            <a:ext cx="6478057" cy="36439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002060"/>
                </a:solidFill>
              </a:rPr>
              <a:t>NC-804 PT GOALS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2023-24 School Year</a:t>
            </a:r>
          </a:p>
          <a:p>
            <a:r>
              <a:rPr lang="en-US" sz="4400"/>
              <a:t>Mid-Year Progress Check</a:t>
            </a:r>
          </a:p>
        </p:txBody>
      </p:sp>
      <p:pic>
        <p:nvPicPr>
          <p:cNvPr id="7" name="Picture 6" descr="A blue and white circle with a yellow triangle and a blue and white logo&#10;&#10;Description automatically generated">
            <a:extLst>
              <a:ext uri="{FF2B5EF4-FFF2-40B4-BE49-F238E27FC236}">
                <a16:creationId xmlns:a16="http://schemas.microsoft.com/office/drawing/2014/main" id="{89072E5F-59A9-53C3-4737-DBDE46A5E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955" y="94147"/>
            <a:ext cx="2766138" cy="276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6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4172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PT Goals &amp; Progress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2629"/>
            <a:ext cx="10896600" cy="596537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/>
              <a:t>Goals below submitted to HQ AFJROTC </a:t>
            </a:r>
          </a:p>
          <a:p>
            <a:pPr lvl="1"/>
            <a:r>
              <a:rPr lang="en-US" b="1"/>
              <a:t>Briefing HQ Inspector on 26 April 24</a:t>
            </a:r>
          </a:p>
          <a:p>
            <a:r>
              <a:rPr lang="en-US" b="1"/>
              <a:t>By the </a:t>
            </a:r>
            <a:r>
              <a:rPr lang="en-US" b="1" u="sng"/>
              <a:t>end of this school year </a:t>
            </a:r>
            <a:endParaRPr lang="en-US" b="1" u="sng">
              <a:ea typeface="Calibri"/>
              <a:cs typeface="Calibri"/>
            </a:endParaRPr>
          </a:p>
          <a:p>
            <a:pPr lvl="1"/>
            <a:r>
              <a:rPr lang="en-US" b="1" u="sng"/>
              <a:t>80% of cadets</a:t>
            </a:r>
            <a:r>
              <a:rPr lang="en-US" b="1"/>
              <a:t> will show a </a:t>
            </a:r>
            <a:r>
              <a:rPr lang="en-US" b="1" u="sng"/>
              <a:t>20% increase in push-ups &amp; sit-ups </a:t>
            </a:r>
            <a:r>
              <a:rPr lang="en-US" sz="1600" b="1"/>
              <a:t>(from Sept 23 to May 24)</a:t>
            </a:r>
          </a:p>
          <a:p>
            <a:pPr lvl="2"/>
            <a:r>
              <a:rPr lang="en-US" sz="2200" b="1">
                <a:ea typeface="Calibri"/>
                <a:cs typeface="Calibri"/>
              </a:rPr>
              <a:t>58 cadets accomplished mid-year progress check (Sept 23 &amp; Jan 24)</a:t>
            </a:r>
          </a:p>
          <a:p>
            <a:pPr lvl="3"/>
            <a:r>
              <a:rPr lang="en-US" b="1"/>
              <a:t>Push-ups:  Jan 24 vs Sept 23 </a:t>
            </a:r>
            <a:endParaRPr lang="en-US" b="1">
              <a:ea typeface="Calibri"/>
              <a:cs typeface="Calibri"/>
            </a:endParaRPr>
          </a:p>
          <a:p>
            <a:pPr lvl="4"/>
            <a:r>
              <a:rPr lang="en-US" sz="1700" b="1">
                <a:solidFill>
                  <a:srgbClr val="00B050"/>
                </a:solidFill>
              </a:rPr>
              <a:t>74% met goal </a:t>
            </a:r>
            <a:r>
              <a:rPr lang="en-US" sz="1700" b="1"/>
              <a:t>(43 cadets); </a:t>
            </a:r>
            <a:r>
              <a:rPr lang="en-US" sz="1700" b="1">
                <a:solidFill>
                  <a:srgbClr val="92D050"/>
                </a:solidFill>
              </a:rPr>
              <a:t>7% improved </a:t>
            </a:r>
            <a:r>
              <a:rPr lang="en-US" sz="1700" b="1"/>
              <a:t>(4 cadets); </a:t>
            </a:r>
            <a:r>
              <a:rPr lang="en-US" sz="1700" b="1">
                <a:solidFill>
                  <a:srgbClr val="FFC000"/>
                </a:solidFill>
              </a:rPr>
              <a:t>3% same </a:t>
            </a:r>
            <a:r>
              <a:rPr lang="en-US" sz="1700" b="1"/>
              <a:t>(2 cadets); </a:t>
            </a:r>
            <a:r>
              <a:rPr lang="en-US" sz="1700" b="1">
                <a:solidFill>
                  <a:srgbClr val="FF0000"/>
                </a:solidFill>
              </a:rPr>
              <a:t>16% worse </a:t>
            </a:r>
            <a:r>
              <a:rPr lang="en-US" sz="1700" b="1"/>
              <a:t>(9 cadets)</a:t>
            </a:r>
            <a:endParaRPr lang="en-US" sz="1700" b="1">
              <a:ea typeface="Calibri"/>
              <a:cs typeface="Calibri"/>
            </a:endParaRPr>
          </a:p>
          <a:p>
            <a:pPr lvl="3"/>
            <a:r>
              <a:rPr lang="en-US" b="1"/>
              <a:t>Sit-ups:  Jan 24 vs Sept 23</a:t>
            </a:r>
            <a:endParaRPr lang="en-US" b="1">
              <a:ea typeface="Calibri"/>
              <a:cs typeface="Calibri"/>
            </a:endParaRPr>
          </a:p>
          <a:p>
            <a:pPr lvl="4"/>
            <a:r>
              <a:rPr lang="en-US" sz="1700" b="1">
                <a:solidFill>
                  <a:srgbClr val="00B050"/>
                </a:solidFill>
              </a:rPr>
              <a:t>54% met goal </a:t>
            </a:r>
            <a:r>
              <a:rPr lang="en-US" sz="1700" b="1"/>
              <a:t>(31 cadets); </a:t>
            </a:r>
            <a:r>
              <a:rPr lang="en-US" sz="1700" b="1">
                <a:solidFill>
                  <a:srgbClr val="92D050"/>
                </a:solidFill>
              </a:rPr>
              <a:t>26% improved </a:t>
            </a:r>
            <a:r>
              <a:rPr lang="en-US" sz="1700" b="1"/>
              <a:t>(15 cadets); </a:t>
            </a:r>
            <a:r>
              <a:rPr lang="en-US" sz="1700" b="1">
                <a:solidFill>
                  <a:srgbClr val="FFC000"/>
                </a:solidFill>
              </a:rPr>
              <a:t>5% same </a:t>
            </a:r>
            <a:r>
              <a:rPr lang="en-US" sz="1700" b="1"/>
              <a:t>(3 cadets); </a:t>
            </a:r>
            <a:r>
              <a:rPr lang="en-US" sz="1700" b="1">
                <a:solidFill>
                  <a:srgbClr val="FF0000"/>
                </a:solidFill>
              </a:rPr>
              <a:t>15% worse</a:t>
            </a:r>
            <a:r>
              <a:rPr lang="en-US" sz="1700" b="1"/>
              <a:t> (9 cadets)</a:t>
            </a:r>
            <a:endParaRPr lang="en-US" sz="1700" b="1">
              <a:ea typeface="Calibri"/>
              <a:cs typeface="Calibri"/>
            </a:endParaRPr>
          </a:p>
          <a:p>
            <a:pPr lvl="1"/>
            <a:r>
              <a:rPr lang="en-US" b="1" u="sng"/>
              <a:t>80% of cadets</a:t>
            </a:r>
            <a:r>
              <a:rPr lang="en-US" b="1"/>
              <a:t> will </a:t>
            </a:r>
            <a:r>
              <a:rPr lang="en-US" b="1" u="sng"/>
              <a:t>decrease 1-mile time by 10% </a:t>
            </a:r>
            <a:r>
              <a:rPr lang="en-US" sz="1600" b="1"/>
              <a:t>(from Sept 23 to May 24)</a:t>
            </a:r>
          </a:p>
          <a:p>
            <a:pPr lvl="2"/>
            <a:r>
              <a:rPr lang="en-US" sz="2200" b="1">
                <a:ea typeface="Calibri"/>
                <a:cs typeface="Calibri"/>
              </a:rPr>
              <a:t>57 cadets accomplished mid-year progress check (Sept 23 &amp; Jan 24)</a:t>
            </a:r>
          </a:p>
          <a:p>
            <a:pPr lvl="3"/>
            <a:r>
              <a:rPr lang="en-US" b="1"/>
              <a:t>1-mile:  Jan 24 vs Sept 23</a:t>
            </a:r>
            <a:endParaRPr lang="en-US" b="1">
              <a:ea typeface="Calibri"/>
              <a:cs typeface="Calibri"/>
            </a:endParaRPr>
          </a:p>
          <a:p>
            <a:pPr lvl="4"/>
            <a:r>
              <a:rPr lang="en-US" b="1">
                <a:solidFill>
                  <a:srgbClr val="00B050"/>
                </a:solidFill>
              </a:rPr>
              <a:t>45% met goal</a:t>
            </a:r>
            <a:r>
              <a:rPr lang="en-US" sz="1800" b="1"/>
              <a:t> (26 cadets)</a:t>
            </a:r>
            <a:r>
              <a:rPr lang="en-US" b="1"/>
              <a:t>; </a:t>
            </a:r>
            <a:r>
              <a:rPr lang="en-US" b="1">
                <a:solidFill>
                  <a:srgbClr val="92D050"/>
                </a:solidFill>
              </a:rPr>
              <a:t>38% improved</a:t>
            </a:r>
            <a:r>
              <a:rPr lang="en-US" sz="1800" b="1"/>
              <a:t> (22 cadets);</a:t>
            </a:r>
            <a:r>
              <a:rPr lang="en-US" b="1">
                <a:solidFill>
                  <a:srgbClr val="92D05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17% worse </a:t>
            </a:r>
            <a:r>
              <a:rPr lang="en-US" sz="1800" b="1"/>
              <a:t>(10 cadets)</a:t>
            </a:r>
          </a:p>
          <a:p>
            <a:r>
              <a:rPr lang="en-US" b="1">
                <a:ea typeface="Calibri"/>
                <a:cs typeface="Calibri"/>
              </a:rPr>
              <a:t>Notables</a:t>
            </a:r>
          </a:p>
          <a:p>
            <a:pPr lvl="1"/>
            <a:r>
              <a:rPr lang="en-US" b="1">
                <a:ea typeface="Calibri"/>
                <a:cs typeface="Calibri"/>
              </a:rPr>
              <a:t>11 cadets earned “Star Device” for Heath &amp; Wellness Ribbons on Jan </a:t>
            </a:r>
            <a:r>
              <a:rPr lang="en-US" b="1" err="1">
                <a:ea typeface="Calibri"/>
                <a:cs typeface="Calibri"/>
              </a:rPr>
              <a:t>PFT</a:t>
            </a:r>
            <a:r>
              <a:rPr lang="en-US" b="1">
                <a:ea typeface="Calibri"/>
                <a:cs typeface="Calibri"/>
              </a:rPr>
              <a:t> (19%)</a:t>
            </a:r>
          </a:p>
          <a:p>
            <a:pPr lvl="1"/>
            <a:r>
              <a:rPr lang="en-US" b="1">
                <a:ea typeface="Calibri"/>
                <a:cs typeface="Calibri"/>
              </a:rPr>
              <a:t>11 cadets met goal in all 3 </a:t>
            </a:r>
            <a:r>
              <a:rPr lang="en-US" b="1" err="1">
                <a:ea typeface="Calibri"/>
                <a:cs typeface="Calibri"/>
              </a:rPr>
              <a:t>PFT</a:t>
            </a:r>
            <a:r>
              <a:rPr lang="en-US" b="1">
                <a:ea typeface="Calibri"/>
                <a:cs typeface="Calibri"/>
              </a:rPr>
              <a:t> events (19%)</a:t>
            </a:r>
          </a:p>
          <a:p>
            <a:pPr lvl="1"/>
            <a:r>
              <a:rPr lang="en-US" b="1">
                <a:ea typeface="Calibri"/>
                <a:cs typeface="Calibri"/>
              </a:rPr>
              <a:t>All cadets improved in at least one event </a:t>
            </a:r>
          </a:p>
          <a:p>
            <a:pPr lvl="1"/>
            <a:r>
              <a:rPr lang="en-US" b="1">
                <a:ea typeface="Calibri"/>
                <a:cs typeface="Calibri"/>
              </a:rPr>
              <a:t>All but 6 cadets improved in at least 2 events (89%)</a:t>
            </a:r>
          </a:p>
          <a:p>
            <a:r>
              <a:rPr lang="en-US" b="1">
                <a:ea typeface="Calibri"/>
                <a:cs typeface="Calibri"/>
              </a:rPr>
              <a:t>Takeaway</a:t>
            </a:r>
          </a:p>
          <a:p>
            <a:pPr lvl="1"/>
            <a:r>
              <a:rPr lang="en-US" b="1">
                <a:ea typeface="Calibri"/>
                <a:cs typeface="Calibri"/>
              </a:rPr>
              <a:t>Good progress toward meeting goals</a:t>
            </a:r>
          </a:p>
          <a:p>
            <a:pPr lvl="1"/>
            <a:r>
              <a:rPr lang="en-US" b="1">
                <a:ea typeface="Calibri"/>
                <a:cs typeface="Calibri"/>
              </a:rPr>
              <a:t>Need more cardio, ab work, and continued push-ups to meet our goals  </a:t>
            </a:r>
          </a:p>
          <a:p>
            <a:pPr lvl="1"/>
            <a:endParaRPr lang="en-US" b="1">
              <a:ea typeface="Calibri"/>
              <a:cs typeface="Calibri"/>
            </a:endParaRPr>
          </a:p>
          <a:p>
            <a:endParaRPr lang="en-US" b="1">
              <a:ea typeface="Calibri"/>
              <a:cs typeface="Calibri"/>
            </a:endParaRPr>
          </a:p>
          <a:p>
            <a:pPr lvl="4"/>
            <a:endParaRPr lang="en-US" b="1">
              <a:solidFill>
                <a:srgbClr val="FF0000"/>
              </a:solidFill>
              <a:ea typeface="Calibri"/>
              <a:cs typeface="Calibri"/>
            </a:endParaRPr>
          </a:p>
          <a:p>
            <a:pPr lvl="1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3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85E1-83E1-72D7-3BB6-CA27EAF1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>
                <a:solidFill>
                  <a:srgbClr val="002060"/>
                </a:solidFill>
              </a:rPr>
              <a:t>PFT</a:t>
            </a:r>
            <a:r>
              <a:rPr lang="en-US" b="1">
                <a:solidFill>
                  <a:srgbClr val="002060"/>
                </a:solidFill>
              </a:rPr>
              <a:t> Jan 24 “Stars”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0D61A-AF44-1CBA-AAE1-81BAB3EE7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/>
              <a:t>Gold </a:t>
            </a:r>
            <a:r>
              <a:rPr lang="en-US" sz="1400"/>
              <a:t>(95-100 percentile)</a:t>
            </a:r>
            <a:endParaRPr lang="en-US" sz="1400" b="1"/>
          </a:p>
          <a:p>
            <a:pPr lvl="1"/>
            <a:r>
              <a:rPr lang="en-US" b="1">
                <a:solidFill>
                  <a:srgbClr val="00B050"/>
                </a:solidFill>
              </a:rPr>
              <a:t>Gomez</a:t>
            </a:r>
            <a:r>
              <a:rPr lang="en-US"/>
              <a:t> (98 percentile) </a:t>
            </a:r>
            <a:r>
              <a:rPr lang="en-US" sz="1600">
                <a:solidFill>
                  <a:srgbClr val="FF0000"/>
                </a:solidFill>
              </a:rPr>
              <a:t>(Silver Fall Semester)</a:t>
            </a:r>
            <a:endParaRPr lang="en-US" sz="1600">
              <a:solidFill>
                <a:srgbClr val="FF0000"/>
              </a:solidFill>
              <a:ea typeface="Calibri"/>
              <a:cs typeface="Calibri"/>
            </a:endParaRPr>
          </a:p>
          <a:p>
            <a:r>
              <a:rPr lang="en-US" b="1"/>
              <a:t>Silver </a:t>
            </a:r>
            <a:r>
              <a:rPr lang="en-US" sz="1400"/>
              <a:t>(85-94 percentile)</a:t>
            </a:r>
            <a:endParaRPr lang="en-US" sz="1400" b="1"/>
          </a:p>
          <a:p>
            <a:pPr lvl="1"/>
            <a:r>
              <a:rPr lang="en-US" b="1">
                <a:solidFill>
                  <a:srgbClr val="00B050"/>
                </a:solidFill>
              </a:rPr>
              <a:t>Edwards, D</a:t>
            </a:r>
            <a:r>
              <a:rPr lang="en-US"/>
              <a:t> (90 percentile) </a:t>
            </a:r>
            <a:r>
              <a:rPr lang="en-US" sz="1600">
                <a:solidFill>
                  <a:srgbClr val="FF0000"/>
                </a:solidFill>
              </a:rPr>
              <a:t>(Bronze Fall Semester)</a:t>
            </a:r>
            <a:endParaRPr lang="en-US" sz="1600">
              <a:solidFill>
                <a:srgbClr val="FF0000"/>
              </a:solidFill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Faison</a:t>
            </a:r>
            <a:r>
              <a:rPr lang="en-US"/>
              <a:t> (87 percentile) </a:t>
            </a:r>
            <a:r>
              <a:rPr lang="en-US" sz="1600">
                <a:solidFill>
                  <a:srgbClr val="FF0000"/>
                </a:solidFill>
              </a:rPr>
              <a:t>(Bronze Fall Semester)</a:t>
            </a:r>
            <a:endParaRPr lang="en-US" sz="1600">
              <a:solidFill>
                <a:srgbClr val="FF0000"/>
              </a:solidFill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Ramirez</a:t>
            </a:r>
            <a:r>
              <a:rPr lang="en-US" b="1"/>
              <a:t> </a:t>
            </a:r>
            <a:r>
              <a:rPr lang="en-US"/>
              <a:t>(87 percentile)</a:t>
            </a:r>
            <a:endParaRPr lang="en-US">
              <a:ea typeface="Calibri"/>
              <a:cs typeface="Calibri"/>
            </a:endParaRPr>
          </a:p>
          <a:p>
            <a:r>
              <a:rPr lang="en-US" b="1"/>
              <a:t>Bronze </a:t>
            </a:r>
            <a:r>
              <a:rPr lang="en-US" sz="1400"/>
              <a:t>(75-84 percentile)</a:t>
            </a:r>
            <a:endParaRPr lang="en-US" sz="1400" b="1"/>
          </a:p>
          <a:p>
            <a:pPr lvl="1"/>
            <a:r>
              <a:rPr lang="en-US" b="1">
                <a:solidFill>
                  <a:srgbClr val="00B050"/>
                </a:solidFill>
              </a:rPr>
              <a:t>Nicholas</a:t>
            </a:r>
            <a:r>
              <a:rPr lang="en-US"/>
              <a:t> (83 percentile)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Britt</a:t>
            </a:r>
            <a:r>
              <a:rPr lang="en-US"/>
              <a:t> (80 percentile) </a:t>
            </a:r>
            <a:r>
              <a:rPr lang="en-US" sz="1600">
                <a:solidFill>
                  <a:srgbClr val="FF0000"/>
                </a:solidFill>
              </a:rPr>
              <a:t>(Bronze Fall Semester – 78 percentile)</a:t>
            </a:r>
            <a:endParaRPr lang="en-US" sz="1600">
              <a:solidFill>
                <a:srgbClr val="FF0000"/>
              </a:solidFill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Williams, E.</a:t>
            </a:r>
            <a:r>
              <a:rPr lang="en-US">
                <a:solidFill>
                  <a:srgbClr val="00B050"/>
                </a:solidFill>
              </a:rPr>
              <a:t> </a:t>
            </a:r>
            <a:r>
              <a:rPr lang="en-US"/>
              <a:t>(80 percentile)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Worthington</a:t>
            </a:r>
            <a:r>
              <a:rPr lang="en-US"/>
              <a:t> (78 percentile)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Bernard</a:t>
            </a:r>
            <a:r>
              <a:rPr lang="en-US" b="1"/>
              <a:t> </a:t>
            </a:r>
            <a:r>
              <a:rPr lang="en-US"/>
              <a:t>(77 percentile)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Perez</a:t>
            </a:r>
            <a:r>
              <a:rPr lang="en-US" b="1"/>
              <a:t> </a:t>
            </a:r>
            <a:r>
              <a:rPr lang="en-US"/>
              <a:t>(75 percentile)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b="1">
                <a:solidFill>
                  <a:srgbClr val="00B050"/>
                </a:solidFill>
              </a:rPr>
              <a:t>Rowe</a:t>
            </a:r>
            <a:r>
              <a:rPr lang="en-US"/>
              <a:t> (75 percentile) </a:t>
            </a:r>
            <a:r>
              <a:rPr lang="en-US" sz="1600">
                <a:solidFill>
                  <a:srgbClr val="FF0000"/>
                </a:solidFill>
              </a:rPr>
              <a:t>(Bronze Fall Semester -77 percentile)</a:t>
            </a:r>
            <a:endParaRPr lang="en-US" sz="1600">
              <a:solidFill>
                <a:srgbClr val="FF0000"/>
              </a:solidFill>
              <a:ea typeface="Calibri"/>
              <a:cs typeface="Calibri"/>
            </a:endParaRPr>
          </a:p>
          <a:p>
            <a:pPr lvl="1"/>
            <a:endParaRPr lang="en-US"/>
          </a:p>
        </p:txBody>
      </p:sp>
      <p:pic>
        <p:nvPicPr>
          <p:cNvPr id="4" name="Picture 3" descr="A yellow and grey square&#10;&#10;Description automatically generated">
            <a:extLst>
              <a:ext uri="{FF2B5EF4-FFF2-40B4-BE49-F238E27FC236}">
                <a16:creationId xmlns:a16="http://schemas.microsoft.com/office/drawing/2014/main" id="{EC7EE8B5-12E6-7D0C-ED59-43A084F22B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962" y="2057972"/>
            <a:ext cx="4313838" cy="1230634"/>
          </a:xfrm>
          <a:prstGeom prst="rect">
            <a:avLst/>
          </a:prstGeom>
        </p:spPr>
      </p:pic>
      <p:pic>
        <p:nvPicPr>
          <p:cNvPr id="5" name="Picture 4" descr="A star on a black background&#10;&#10;Description automatically generated">
            <a:extLst>
              <a:ext uri="{FF2B5EF4-FFF2-40B4-BE49-F238E27FC236}">
                <a16:creationId xmlns:a16="http://schemas.microsoft.com/office/drawing/2014/main" id="{80A1C016-9530-01DC-3C1B-AE31628C0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546" y="137430"/>
            <a:ext cx="3944670" cy="507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8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A Flight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A40D65B-0D2E-CD2C-ABE1-CBF9A8C2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30714"/>
              </p:ext>
            </p:extLst>
          </p:nvPr>
        </p:nvGraphicFramePr>
        <p:xfrm>
          <a:off x="299358" y="1502229"/>
          <a:ext cx="11593284" cy="3156059"/>
        </p:xfrm>
        <a:graphic>
          <a:graphicData uri="http://schemas.openxmlformats.org/drawingml/2006/table">
            <a:tbl>
              <a:tblPr/>
              <a:tblGrid>
                <a:gridCol w="2122715">
                  <a:extLst>
                    <a:ext uri="{9D8B030D-6E8A-4147-A177-3AD203B41FA5}">
                      <a16:colId xmlns:a16="http://schemas.microsoft.com/office/drawing/2014/main" val="639289409"/>
                    </a:ext>
                  </a:extLst>
                </a:gridCol>
                <a:gridCol w="893014">
                  <a:extLst>
                    <a:ext uri="{9D8B030D-6E8A-4147-A177-3AD203B41FA5}">
                      <a16:colId xmlns:a16="http://schemas.microsoft.com/office/drawing/2014/main" val="805901738"/>
                    </a:ext>
                  </a:extLst>
                </a:gridCol>
                <a:gridCol w="1151041">
                  <a:extLst>
                    <a:ext uri="{9D8B030D-6E8A-4147-A177-3AD203B41FA5}">
                      <a16:colId xmlns:a16="http://schemas.microsoft.com/office/drawing/2014/main" val="3876208729"/>
                    </a:ext>
                  </a:extLst>
                </a:gridCol>
                <a:gridCol w="1151041">
                  <a:extLst>
                    <a:ext uri="{9D8B030D-6E8A-4147-A177-3AD203B41FA5}">
                      <a16:colId xmlns:a16="http://schemas.microsoft.com/office/drawing/2014/main" val="1394943789"/>
                    </a:ext>
                  </a:extLst>
                </a:gridCol>
                <a:gridCol w="1151041">
                  <a:extLst>
                    <a:ext uri="{9D8B030D-6E8A-4147-A177-3AD203B41FA5}">
                      <a16:colId xmlns:a16="http://schemas.microsoft.com/office/drawing/2014/main" val="1415645836"/>
                    </a:ext>
                  </a:extLst>
                </a:gridCol>
                <a:gridCol w="1151041">
                  <a:extLst>
                    <a:ext uri="{9D8B030D-6E8A-4147-A177-3AD203B41FA5}">
                      <a16:colId xmlns:a16="http://schemas.microsoft.com/office/drawing/2014/main" val="287342100"/>
                    </a:ext>
                  </a:extLst>
                </a:gridCol>
                <a:gridCol w="1197083">
                  <a:extLst>
                    <a:ext uri="{9D8B030D-6E8A-4147-A177-3AD203B41FA5}">
                      <a16:colId xmlns:a16="http://schemas.microsoft.com/office/drawing/2014/main" val="706600514"/>
                    </a:ext>
                  </a:extLst>
                </a:gridCol>
                <a:gridCol w="462718">
                  <a:extLst>
                    <a:ext uri="{9D8B030D-6E8A-4147-A177-3AD203B41FA5}">
                      <a16:colId xmlns:a16="http://schemas.microsoft.com/office/drawing/2014/main" val="2520380272"/>
                    </a:ext>
                  </a:extLst>
                </a:gridCol>
                <a:gridCol w="462718">
                  <a:extLst>
                    <a:ext uri="{9D8B030D-6E8A-4147-A177-3AD203B41FA5}">
                      <a16:colId xmlns:a16="http://schemas.microsoft.com/office/drawing/2014/main" val="3120313015"/>
                    </a:ext>
                  </a:extLst>
                </a:gridCol>
                <a:gridCol w="462718">
                  <a:extLst>
                    <a:ext uri="{9D8B030D-6E8A-4147-A177-3AD203B41FA5}">
                      <a16:colId xmlns:a16="http://schemas.microsoft.com/office/drawing/2014/main" val="1452325278"/>
                    </a:ext>
                  </a:extLst>
                </a:gridCol>
                <a:gridCol w="462718">
                  <a:extLst>
                    <a:ext uri="{9D8B030D-6E8A-4147-A177-3AD203B41FA5}">
                      <a16:colId xmlns:a16="http://schemas.microsoft.com/office/drawing/2014/main" val="431825271"/>
                    </a:ext>
                  </a:extLst>
                </a:gridCol>
                <a:gridCol w="462718">
                  <a:extLst>
                    <a:ext uri="{9D8B030D-6E8A-4147-A177-3AD203B41FA5}">
                      <a16:colId xmlns:a16="http://schemas.microsoft.com/office/drawing/2014/main" val="1342467945"/>
                    </a:ext>
                  </a:extLst>
                </a:gridCol>
                <a:gridCol w="462718">
                  <a:extLst>
                    <a:ext uri="{9D8B030D-6E8A-4147-A177-3AD203B41FA5}">
                      <a16:colId xmlns:a16="http://schemas.microsoft.com/office/drawing/2014/main" val="1075117109"/>
                    </a:ext>
                  </a:extLst>
                </a:gridCol>
              </a:tblGrid>
              <a:tr h="410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 Actual 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567292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34990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38720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Kimbrough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26706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Greene A.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528776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Mozingo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16433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79425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Smith-Johnson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47197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Wren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6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37" y="-261893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B Flight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A08B4D-D670-EFDE-42D3-3E81E16C7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52748"/>
              </p:ext>
            </p:extLst>
          </p:nvPr>
        </p:nvGraphicFramePr>
        <p:xfrm>
          <a:off x="475281" y="702590"/>
          <a:ext cx="11272426" cy="6002982"/>
        </p:xfrm>
        <a:graphic>
          <a:graphicData uri="http://schemas.openxmlformats.org/drawingml/2006/table">
            <a:tbl>
              <a:tblPr/>
              <a:tblGrid>
                <a:gridCol w="1766307">
                  <a:extLst>
                    <a:ext uri="{9D8B030D-6E8A-4147-A177-3AD203B41FA5}">
                      <a16:colId xmlns:a16="http://schemas.microsoft.com/office/drawing/2014/main" val="3562008826"/>
                    </a:ext>
                  </a:extLst>
                </a:gridCol>
                <a:gridCol w="1124719">
                  <a:extLst>
                    <a:ext uri="{9D8B030D-6E8A-4147-A177-3AD203B41FA5}">
                      <a16:colId xmlns:a16="http://schemas.microsoft.com/office/drawing/2014/main" val="2085738791"/>
                    </a:ext>
                  </a:extLst>
                </a:gridCol>
                <a:gridCol w="1124719">
                  <a:extLst>
                    <a:ext uri="{9D8B030D-6E8A-4147-A177-3AD203B41FA5}">
                      <a16:colId xmlns:a16="http://schemas.microsoft.com/office/drawing/2014/main" val="1832958008"/>
                    </a:ext>
                  </a:extLst>
                </a:gridCol>
                <a:gridCol w="1124719">
                  <a:extLst>
                    <a:ext uri="{9D8B030D-6E8A-4147-A177-3AD203B41FA5}">
                      <a16:colId xmlns:a16="http://schemas.microsoft.com/office/drawing/2014/main" val="278738652"/>
                    </a:ext>
                  </a:extLst>
                </a:gridCol>
                <a:gridCol w="1124719">
                  <a:extLst>
                    <a:ext uri="{9D8B030D-6E8A-4147-A177-3AD203B41FA5}">
                      <a16:colId xmlns:a16="http://schemas.microsoft.com/office/drawing/2014/main" val="4270107379"/>
                    </a:ext>
                  </a:extLst>
                </a:gridCol>
                <a:gridCol w="1124719">
                  <a:extLst>
                    <a:ext uri="{9D8B030D-6E8A-4147-A177-3AD203B41FA5}">
                      <a16:colId xmlns:a16="http://schemas.microsoft.com/office/drawing/2014/main" val="2878491415"/>
                    </a:ext>
                  </a:extLst>
                </a:gridCol>
                <a:gridCol w="1169708">
                  <a:extLst>
                    <a:ext uri="{9D8B030D-6E8A-4147-A177-3AD203B41FA5}">
                      <a16:colId xmlns:a16="http://schemas.microsoft.com/office/drawing/2014/main" val="1718097555"/>
                    </a:ext>
                  </a:extLst>
                </a:gridCol>
                <a:gridCol w="452136">
                  <a:extLst>
                    <a:ext uri="{9D8B030D-6E8A-4147-A177-3AD203B41FA5}">
                      <a16:colId xmlns:a16="http://schemas.microsoft.com/office/drawing/2014/main" val="2274210374"/>
                    </a:ext>
                  </a:extLst>
                </a:gridCol>
                <a:gridCol w="452136">
                  <a:extLst>
                    <a:ext uri="{9D8B030D-6E8A-4147-A177-3AD203B41FA5}">
                      <a16:colId xmlns:a16="http://schemas.microsoft.com/office/drawing/2014/main" val="2869678311"/>
                    </a:ext>
                  </a:extLst>
                </a:gridCol>
                <a:gridCol w="452136">
                  <a:extLst>
                    <a:ext uri="{9D8B030D-6E8A-4147-A177-3AD203B41FA5}">
                      <a16:colId xmlns:a16="http://schemas.microsoft.com/office/drawing/2014/main" val="287700825"/>
                    </a:ext>
                  </a:extLst>
                </a:gridCol>
                <a:gridCol w="452136">
                  <a:extLst>
                    <a:ext uri="{9D8B030D-6E8A-4147-A177-3AD203B41FA5}">
                      <a16:colId xmlns:a16="http://schemas.microsoft.com/office/drawing/2014/main" val="3188876924"/>
                    </a:ext>
                  </a:extLst>
                </a:gridCol>
                <a:gridCol w="452136">
                  <a:extLst>
                    <a:ext uri="{9D8B030D-6E8A-4147-A177-3AD203B41FA5}">
                      <a16:colId xmlns:a16="http://schemas.microsoft.com/office/drawing/2014/main" val="1097165982"/>
                    </a:ext>
                  </a:extLst>
                </a:gridCol>
                <a:gridCol w="452136">
                  <a:extLst>
                    <a:ext uri="{9D8B030D-6E8A-4147-A177-3AD203B41FA5}">
                      <a16:colId xmlns:a16="http://schemas.microsoft.com/office/drawing/2014/main" val="3991782517"/>
                    </a:ext>
                  </a:extLst>
                </a:gridCol>
              </a:tblGrid>
              <a:tr h="466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Sept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Goal (Jan)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 Actual 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03225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12424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Murillo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45655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Worthington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(Bronze)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281544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Benton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233079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Carroll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477808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Chance 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79322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 Jr.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164255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Geiser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730027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N.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800788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Guilliams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425064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Herring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17269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Hinman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35862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Kelly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925536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McCullough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68834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Mooring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55207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Nicholas 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(Bronze)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411321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Perez </a:t>
                      </a:r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Perez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(Bronze)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150607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Rowe 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(Bronze)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66121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Volcy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54891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Warrick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69627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26653"/>
                  </a:ext>
                </a:extLst>
              </a:tr>
              <a:tr h="25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Williams 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(Bronze)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60" marR="3660" marT="366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49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20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8983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C Flight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CB3AB5-C77B-E28D-FB08-9339E60DE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897459"/>
              </p:ext>
            </p:extLst>
          </p:nvPr>
        </p:nvGraphicFramePr>
        <p:xfrm>
          <a:off x="838200" y="1029867"/>
          <a:ext cx="10515600" cy="4046557"/>
        </p:xfrm>
        <a:graphic>
          <a:graphicData uri="http://schemas.openxmlformats.org/drawingml/2006/table">
            <a:tbl>
              <a:tblPr/>
              <a:tblGrid>
                <a:gridCol w="1691350">
                  <a:extLst>
                    <a:ext uri="{9D8B030D-6E8A-4147-A177-3AD203B41FA5}">
                      <a16:colId xmlns:a16="http://schemas.microsoft.com/office/drawing/2014/main" val="1515430076"/>
                    </a:ext>
                  </a:extLst>
                </a:gridCol>
                <a:gridCol w="1044043">
                  <a:extLst>
                    <a:ext uri="{9D8B030D-6E8A-4147-A177-3AD203B41FA5}">
                      <a16:colId xmlns:a16="http://schemas.microsoft.com/office/drawing/2014/main" val="3183180301"/>
                    </a:ext>
                  </a:extLst>
                </a:gridCol>
                <a:gridCol w="1044043">
                  <a:extLst>
                    <a:ext uri="{9D8B030D-6E8A-4147-A177-3AD203B41FA5}">
                      <a16:colId xmlns:a16="http://schemas.microsoft.com/office/drawing/2014/main" val="1246257096"/>
                    </a:ext>
                  </a:extLst>
                </a:gridCol>
                <a:gridCol w="1044043">
                  <a:extLst>
                    <a:ext uri="{9D8B030D-6E8A-4147-A177-3AD203B41FA5}">
                      <a16:colId xmlns:a16="http://schemas.microsoft.com/office/drawing/2014/main" val="620928854"/>
                    </a:ext>
                  </a:extLst>
                </a:gridCol>
                <a:gridCol w="1044043">
                  <a:extLst>
                    <a:ext uri="{9D8B030D-6E8A-4147-A177-3AD203B41FA5}">
                      <a16:colId xmlns:a16="http://schemas.microsoft.com/office/drawing/2014/main" val="2745064299"/>
                    </a:ext>
                  </a:extLst>
                </a:gridCol>
                <a:gridCol w="1044043">
                  <a:extLst>
                    <a:ext uri="{9D8B030D-6E8A-4147-A177-3AD203B41FA5}">
                      <a16:colId xmlns:a16="http://schemas.microsoft.com/office/drawing/2014/main" val="2253503148"/>
                    </a:ext>
                  </a:extLst>
                </a:gridCol>
                <a:gridCol w="1085805">
                  <a:extLst>
                    <a:ext uri="{9D8B030D-6E8A-4147-A177-3AD203B41FA5}">
                      <a16:colId xmlns:a16="http://schemas.microsoft.com/office/drawing/2014/main" val="813747445"/>
                    </a:ext>
                  </a:extLst>
                </a:gridCol>
                <a:gridCol w="419705">
                  <a:extLst>
                    <a:ext uri="{9D8B030D-6E8A-4147-A177-3AD203B41FA5}">
                      <a16:colId xmlns:a16="http://schemas.microsoft.com/office/drawing/2014/main" val="1702698787"/>
                    </a:ext>
                  </a:extLst>
                </a:gridCol>
                <a:gridCol w="419705">
                  <a:extLst>
                    <a:ext uri="{9D8B030D-6E8A-4147-A177-3AD203B41FA5}">
                      <a16:colId xmlns:a16="http://schemas.microsoft.com/office/drawing/2014/main" val="3247754801"/>
                    </a:ext>
                  </a:extLst>
                </a:gridCol>
                <a:gridCol w="419705">
                  <a:extLst>
                    <a:ext uri="{9D8B030D-6E8A-4147-A177-3AD203B41FA5}">
                      <a16:colId xmlns:a16="http://schemas.microsoft.com/office/drawing/2014/main" val="3441615708"/>
                    </a:ext>
                  </a:extLst>
                </a:gridCol>
                <a:gridCol w="419705">
                  <a:extLst>
                    <a:ext uri="{9D8B030D-6E8A-4147-A177-3AD203B41FA5}">
                      <a16:colId xmlns:a16="http://schemas.microsoft.com/office/drawing/2014/main" val="1391363799"/>
                    </a:ext>
                  </a:extLst>
                </a:gridCol>
                <a:gridCol w="419705">
                  <a:extLst>
                    <a:ext uri="{9D8B030D-6E8A-4147-A177-3AD203B41FA5}">
                      <a16:colId xmlns:a16="http://schemas.microsoft.com/office/drawing/2014/main" val="915272829"/>
                    </a:ext>
                  </a:extLst>
                </a:gridCol>
                <a:gridCol w="419705">
                  <a:extLst>
                    <a:ext uri="{9D8B030D-6E8A-4147-A177-3AD203B41FA5}">
                      <a16:colId xmlns:a16="http://schemas.microsoft.com/office/drawing/2014/main" val="709067952"/>
                    </a:ext>
                  </a:extLst>
                </a:gridCol>
              </a:tblGrid>
              <a:tr h="48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 Actual 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911767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1320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Kornegay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789540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Britt 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(Bronze)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571797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Atkinson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96673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Bielby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438425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68330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Cina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451225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Dillard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576209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Guevara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01086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Hyman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294134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18070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Pierce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59747"/>
                  </a:ext>
                </a:extLst>
              </a:tr>
              <a:tr h="273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Pressley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61570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FD294A-862E-F559-B2FB-225D565C2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24502"/>
              </p:ext>
            </p:extLst>
          </p:nvPr>
        </p:nvGraphicFramePr>
        <p:xfrm>
          <a:off x="838196" y="5619011"/>
          <a:ext cx="10515604" cy="974558"/>
        </p:xfrm>
        <a:graphic>
          <a:graphicData uri="http://schemas.openxmlformats.org/drawingml/2006/table">
            <a:tbl>
              <a:tblPr/>
              <a:tblGrid>
                <a:gridCol w="1652337">
                  <a:extLst>
                    <a:ext uri="{9D8B030D-6E8A-4147-A177-3AD203B41FA5}">
                      <a16:colId xmlns:a16="http://schemas.microsoft.com/office/drawing/2014/main" val="665833138"/>
                    </a:ext>
                  </a:extLst>
                </a:gridCol>
                <a:gridCol w="1082842">
                  <a:extLst>
                    <a:ext uri="{9D8B030D-6E8A-4147-A177-3AD203B41FA5}">
                      <a16:colId xmlns:a16="http://schemas.microsoft.com/office/drawing/2014/main" val="643677343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2782000488"/>
                    </a:ext>
                  </a:extLst>
                </a:gridCol>
                <a:gridCol w="1022684">
                  <a:extLst>
                    <a:ext uri="{9D8B030D-6E8A-4147-A177-3AD203B41FA5}">
                      <a16:colId xmlns:a16="http://schemas.microsoft.com/office/drawing/2014/main" val="504970189"/>
                    </a:ext>
                  </a:extLst>
                </a:gridCol>
                <a:gridCol w="1094874">
                  <a:extLst>
                    <a:ext uri="{9D8B030D-6E8A-4147-A177-3AD203B41FA5}">
                      <a16:colId xmlns:a16="http://schemas.microsoft.com/office/drawing/2014/main" val="2691229981"/>
                    </a:ext>
                  </a:extLst>
                </a:gridCol>
                <a:gridCol w="1022684">
                  <a:extLst>
                    <a:ext uri="{9D8B030D-6E8A-4147-A177-3AD203B41FA5}">
                      <a16:colId xmlns:a16="http://schemas.microsoft.com/office/drawing/2014/main" val="666185281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3924124322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3403431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3704613913"/>
                    </a:ext>
                  </a:extLst>
                </a:gridCol>
                <a:gridCol w="397042">
                  <a:extLst>
                    <a:ext uri="{9D8B030D-6E8A-4147-A177-3AD203B41FA5}">
                      <a16:colId xmlns:a16="http://schemas.microsoft.com/office/drawing/2014/main" val="16867156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64230950"/>
                    </a:ext>
                  </a:extLst>
                </a:gridCol>
                <a:gridCol w="421105">
                  <a:extLst>
                    <a:ext uri="{9D8B030D-6E8A-4147-A177-3AD203B41FA5}">
                      <a16:colId xmlns:a16="http://schemas.microsoft.com/office/drawing/2014/main" val="3414847173"/>
                    </a:ext>
                  </a:extLst>
                </a:gridCol>
                <a:gridCol w="381004">
                  <a:extLst>
                    <a:ext uri="{9D8B030D-6E8A-4147-A177-3AD203B41FA5}">
                      <a16:colId xmlns:a16="http://schemas.microsoft.com/office/drawing/2014/main" val="2223893378"/>
                    </a:ext>
                  </a:extLst>
                </a:gridCol>
              </a:tblGrid>
              <a:tr h="3313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Bryant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(New-Jan)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530703"/>
                  </a:ext>
                </a:extLst>
              </a:tr>
              <a:tr h="321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(New- 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60582"/>
                  </a:ext>
                </a:extLst>
              </a:tr>
              <a:tr h="321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Lewis, A.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(New- 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700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45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220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 Flight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F7CDDF-995B-0B9F-4690-E10148C46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17357"/>
              </p:ext>
            </p:extLst>
          </p:nvPr>
        </p:nvGraphicFramePr>
        <p:xfrm>
          <a:off x="297025" y="497465"/>
          <a:ext cx="11597953" cy="5598374"/>
        </p:xfrm>
        <a:graphic>
          <a:graphicData uri="http://schemas.openxmlformats.org/drawingml/2006/table">
            <a:tbl>
              <a:tblPr/>
              <a:tblGrid>
                <a:gridCol w="1865438">
                  <a:extLst>
                    <a:ext uri="{9D8B030D-6E8A-4147-A177-3AD203B41FA5}">
                      <a16:colId xmlns:a16="http://schemas.microsoft.com/office/drawing/2014/main" val="1766912153"/>
                    </a:ext>
                  </a:extLst>
                </a:gridCol>
                <a:gridCol w="1151504">
                  <a:extLst>
                    <a:ext uri="{9D8B030D-6E8A-4147-A177-3AD203B41FA5}">
                      <a16:colId xmlns:a16="http://schemas.microsoft.com/office/drawing/2014/main" val="2773530792"/>
                    </a:ext>
                  </a:extLst>
                </a:gridCol>
                <a:gridCol w="1151504">
                  <a:extLst>
                    <a:ext uri="{9D8B030D-6E8A-4147-A177-3AD203B41FA5}">
                      <a16:colId xmlns:a16="http://schemas.microsoft.com/office/drawing/2014/main" val="2585229115"/>
                    </a:ext>
                  </a:extLst>
                </a:gridCol>
                <a:gridCol w="1151504">
                  <a:extLst>
                    <a:ext uri="{9D8B030D-6E8A-4147-A177-3AD203B41FA5}">
                      <a16:colId xmlns:a16="http://schemas.microsoft.com/office/drawing/2014/main" val="2340965152"/>
                    </a:ext>
                  </a:extLst>
                </a:gridCol>
                <a:gridCol w="1151504">
                  <a:extLst>
                    <a:ext uri="{9D8B030D-6E8A-4147-A177-3AD203B41FA5}">
                      <a16:colId xmlns:a16="http://schemas.microsoft.com/office/drawing/2014/main" val="3970313034"/>
                    </a:ext>
                  </a:extLst>
                </a:gridCol>
                <a:gridCol w="1151504">
                  <a:extLst>
                    <a:ext uri="{9D8B030D-6E8A-4147-A177-3AD203B41FA5}">
                      <a16:colId xmlns:a16="http://schemas.microsoft.com/office/drawing/2014/main" val="4194630393"/>
                    </a:ext>
                  </a:extLst>
                </a:gridCol>
                <a:gridCol w="1197565">
                  <a:extLst>
                    <a:ext uri="{9D8B030D-6E8A-4147-A177-3AD203B41FA5}">
                      <a16:colId xmlns:a16="http://schemas.microsoft.com/office/drawing/2014/main" val="467269893"/>
                    </a:ext>
                  </a:extLst>
                </a:gridCol>
                <a:gridCol w="462905">
                  <a:extLst>
                    <a:ext uri="{9D8B030D-6E8A-4147-A177-3AD203B41FA5}">
                      <a16:colId xmlns:a16="http://schemas.microsoft.com/office/drawing/2014/main" val="3756464915"/>
                    </a:ext>
                  </a:extLst>
                </a:gridCol>
                <a:gridCol w="462905">
                  <a:extLst>
                    <a:ext uri="{9D8B030D-6E8A-4147-A177-3AD203B41FA5}">
                      <a16:colId xmlns:a16="http://schemas.microsoft.com/office/drawing/2014/main" val="4184787138"/>
                    </a:ext>
                  </a:extLst>
                </a:gridCol>
                <a:gridCol w="462905">
                  <a:extLst>
                    <a:ext uri="{9D8B030D-6E8A-4147-A177-3AD203B41FA5}">
                      <a16:colId xmlns:a16="http://schemas.microsoft.com/office/drawing/2014/main" val="3088335182"/>
                    </a:ext>
                  </a:extLst>
                </a:gridCol>
                <a:gridCol w="462905">
                  <a:extLst>
                    <a:ext uri="{9D8B030D-6E8A-4147-A177-3AD203B41FA5}">
                      <a16:colId xmlns:a16="http://schemas.microsoft.com/office/drawing/2014/main" val="620241717"/>
                    </a:ext>
                  </a:extLst>
                </a:gridCol>
                <a:gridCol w="462905">
                  <a:extLst>
                    <a:ext uri="{9D8B030D-6E8A-4147-A177-3AD203B41FA5}">
                      <a16:colId xmlns:a16="http://schemas.microsoft.com/office/drawing/2014/main" val="247921709"/>
                    </a:ext>
                  </a:extLst>
                </a:gridCol>
                <a:gridCol w="462905">
                  <a:extLst>
                    <a:ext uri="{9D8B030D-6E8A-4147-A177-3AD203B41FA5}">
                      <a16:colId xmlns:a16="http://schemas.microsoft.com/office/drawing/2014/main" val="412313671"/>
                    </a:ext>
                  </a:extLst>
                </a:gridCol>
              </a:tblGrid>
              <a:tr h="457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Push-ups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Sit-ups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 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 Actual 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520394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 (Jan)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08439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Chapman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21674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Faison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097713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Gomez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13917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Jeffrey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39753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Belmer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39885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Bernard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30905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Davis-Sutton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851870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 D.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037285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Fruck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511602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Grant, Avon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16758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Kinley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053566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Lampley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91240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822312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Martinez Fernandez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65046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Moore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43849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Perez Lorenzo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66573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Swinson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22175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Thompson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795694"/>
                  </a:ext>
                </a:extLst>
              </a:tr>
              <a:tr h="25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Tyndall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00503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1D0E0D-932D-B4FF-89E2-3C5E59167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07892"/>
              </p:ext>
            </p:extLst>
          </p:nvPr>
        </p:nvGraphicFramePr>
        <p:xfrm>
          <a:off x="297025" y="6253204"/>
          <a:ext cx="11597955" cy="495300"/>
        </p:xfrm>
        <a:graphic>
          <a:graphicData uri="http://schemas.openxmlformats.org/drawingml/2006/table">
            <a:tbl>
              <a:tblPr/>
              <a:tblGrid>
                <a:gridCol w="1868661">
                  <a:extLst>
                    <a:ext uri="{9D8B030D-6E8A-4147-A177-3AD203B41FA5}">
                      <a16:colId xmlns:a16="http://schemas.microsoft.com/office/drawing/2014/main" val="836969976"/>
                    </a:ext>
                  </a:extLst>
                </a:gridCol>
                <a:gridCol w="1155032">
                  <a:extLst>
                    <a:ext uri="{9D8B030D-6E8A-4147-A177-3AD203B41FA5}">
                      <a16:colId xmlns:a16="http://schemas.microsoft.com/office/drawing/2014/main" val="20079557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57473579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342367928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73387326"/>
                    </a:ext>
                  </a:extLst>
                </a:gridCol>
                <a:gridCol w="1167064">
                  <a:extLst>
                    <a:ext uri="{9D8B030D-6E8A-4147-A177-3AD203B41FA5}">
                      <a16:colId xmlns:a16="http://schemas.microsoft.com/office/drawing/2014/main" val="1505577482"/>
                    </a:ext>
                  </a:extLst>
                </a:gridCol>
                <a:gridCol w="1191126">
                  <a:extLst>
                    <a:ext uri="{9D8B030D-6E8A-4147-A177-3AD203B41FA5}">
                      <a16:colId xmlns:a16="http://schemas.microsoft.com/office/drawing/2014/main" val="2100731426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795230823"/>
                    </a:ext>
                  </a:extLst>
                </a:gridCol>
                <a:gridCol w="469232">
                  <a:extLst>
                    <a:ext uri="{9D8B030D-6E8A-4147-A177-3AD203B41FA5}">
                      <a16:colId xmlns:a16="http://schemas.microsoft.com/office/drawing/2014/main" val="347117992"/>
                    </a:ext>
                  </a:extLst>
                </a:gridCol>
                <a:gridCol w="433136">
                  <a:extLst>
                    <a:ext uri="{9D8B030D-6E8A-4147-A177-3AD203B41FA5}">
                      <a16:colId xmlns:a16="http://schemas.microsoft.com/office/drawing/2014/main" val="2177945818"/>
                    </a:ext>
                  </a:extLst>
                </a:gridCol>
                <a:gridCol w="469232">
                  <a:extLst>
                    <a:ext uri="{9D8B030D-6E8A-4147-A177-3AD203B41FA5}">
                      <a16:colId xmlns:a16="http://schemas.microsoft.com/office/drawing/2014/main" val="1533047554"/>
                    </a:ext>
                  </a:extLst>
                </a:gridCol>
                <a:gridCol w="469232">
                  <a:extLst>
                    <a:ext uri="{9D8B030D-6E8A-4147-A177-3AD203B41FA5}">
                      <a16:colId xmlns:a16="http://schemas.microsoft.com/office/drawing/2014/main" val="1867770712"/>
                    </a:ext>
                  </a:extLst>
                </a:gridCol>
                <a:gridCol w="452946">
                  <a:extLst>
                    <a:ext uri="{9D8B030D-6E8A-4147-A177-3AD203B41FA5}">
                      <a16:colId xmlns:a16="http://schemas.microsoft.com/office/drawing/2014/main" val="1825867095"/>
                    </a:ext>
                  </a:extLst>
                </a:gridCol>
              </a:tblGrid>
              <a:tr h="145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Barfield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(New-Jan)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02828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Ramirez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(New-Jan)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(Silver)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7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69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8D1E-8280-72E4-2A68-ED8CFB6E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/>
              <a:t>Questions?</a:t>
            </a:r>
          </a:p>
        </p:txBody>
      </p:sp>
      <p:pic>
        <p:nvPicPr>
          <p:cNvPr id="5" name="Content Placeholder 4" descr="A jet flying in the sky&#10;&#10;Description automatically generated">
            <a:extLst>
              <a:ext uri="{FF2B5EF4-FFF2-40B4-BE49-F238E27FC236}">
                <a16:creationId xmlns:a16="http://schemas.microsoft.com/office/drawing/2014/main" id="{7F867DEA-2808-A55D-53E7-9992C9CCC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255494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1538</Words>
  <Application>Microsoft Office PowerPoint</Application>
  <PresentationFormat>Widescreen</PresentationFormat>
  <Paragraphs>979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NC-804 PT GOALS</vt:lpstr>
      <vt:lpstr>PT Goals &amp; Progress </vt:lpstr>
      <vt:lpstr>PFT Jan 24 “Stars”</vt:lpstr>
      <vt:lpstr>A Flight</vt:lpstr>
      <vt:lpstr>B Flight</vt:lpstr>
      <vt:lpstr>C Flight</vt:lpstr>
      <vt:lpstr>D Flight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NC-804 PT GOALS</dc:title>
  <dc:creator>Timothy Worthington</dc:creator>
  <cp:lastModifiedBy>Jesse Smith</cp:lastModifiedBy>
  <cp:revision>2</cp:revision>
  <cp:lastPrinted>2024-01-30T18:37:57Z</cp:lastPrinted>
  <dcterms:created xsi:type="dcterms:W3CDTF">2024-01-10T16:17:46Z</dcterms:created>
  <dcterms:modified xsi:type="dcterms:W3CDTF">2024-04-16T16:33:40Z</dcterms:modified>
</cp:coreProperties>
</file>