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59" r:id="rId5"/>
    <p:sldId id="260" r:id="rId6"/>
    <p:sldId id="264" r:id="rId7"/>
    <p:sldId id="298" r:id="rId8"/>
    <p:sldId id="263" r:id="rId9"/>
    <p:sldId id="265" r:id="rId10"/>
    <p:sldId id="267" r:id="rId11"/>
    <p:sldId id="266" r:id="rId12"/>
    <p:sldId id="268" r:id="rId13"/>
    <p:sldId id="269" r:id="rId14"/>
    <p:sldId id="270" r:id="rId15"/>
    <p:sldId id="272" r:id="rId16"/>
    <p:sldId id="293" r:id="rId17"/>
    <p:sldId id="271" r:id="rId18"/>
    <p:sldId id="273" r:id="rId19"/>
    <p:sldId id="295" r:id="rId20"/>
    <p:sldId id="292" r:id="rId21"/>
    <p:sldId id="294" r:id="rId22"/>
    <p:sldId id="29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9" autoAdjust="0"/>
    <p:restoredTop sz="94672" autoAdjust="0"/>
  </p:normalViewPr>
  <p:slideViewPr>
    <p:cSldViewPr snapToGrid="0">
      <p:cViewPr varScale="1">
        <p:scale>
          <a:sx n="105" d="100"/>
          <a:sy n="105" d="100"/>
        </p:scale>
        <p:origin x="57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6DDFE-736C-4086-A48D-C9FBF5D3C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97EE93-1AC0-4CA7-8981-322267E34D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BD976D-4114-4ADB-8994-D0F701895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C3DCC-A6C4-47FA-A382-C016D932A22E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4B8D8-5AE2-4494-8C55-9824A3CB9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F37CAE-89A9-49C7-8C4C-C0481282E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2AC34-DE22-44A8-B565-246F3BBBE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70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17D4C-03B0-4E7C-B881-05B909A51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B73F9B-5A26-48F8-89AC-E3AF9711C6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DFBE7F-B584-4EA5-9842-9D3EF7E5C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C3DCC-A6C4-47FA-A382-C016D932A22E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750403-453F-437E-B18C-4C597E27F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4234E6-1EB1-4770-ADF9-A595F26DE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2AC34-DE22-44A8-B565-246F3BBBE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595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A412B4-C58E-4583-8BDE-063BA3F075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9B297D-5A28-4426-9628-AD438AA5A3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6DC499-357B-4C9F-BA26-F2B6BBFD2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C3DCC-A6C4-47FA-A382-C016D932A22E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BAD79F-4153-4DB3-B625-FB3344AC3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8313F-8246-4F36-84C7-84C1593BF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2AC34-DE22-44A8-B565-246F3BBBE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732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7E637551-9C46-4296-8808-150BBC11C7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C53D3EC5-E64D-4457-8272-87C2DDE30A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0417F337-46D6-4A65-A25A-314E862515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89BB6-4CEC-48F2-B264-90A4D3B3C2F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24418644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62DCA-BDC9-428D-8F44-AABA94E10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11644-E2E2-4A3D-B6AC-A8CD94B6F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807FA3-7FF9-449C-B184-3AFBD5CEA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C3DCC-A6C4-47FA-A382-C016D932A22E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6AE6E-1398-4F83-952E-D142390B3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467AC-D402-4ED7-A701-A923036EF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2AC34-DE22-44A8-B565-246F3BBBE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413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8A8AD-D2B1-4C34-8D23-FDC96E7F4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F746B8-2D89-4781-86B2-5CF5EA62F0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B2081C-CCBC-434A-B6C6-BD58967B7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C3DCC-A6C4-47FA-A382-C016D932A22E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5557FE-B9B6-41B7-830A-2D88F4E65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7C8B49-F8E7-4595-B397-7456CD5F2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2AC34-DE22-44A8-B565-246F3BBBE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503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7991F-06EF-48B9-9EB1-B36316A64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D71AC-B201-401D-B299-A82EE6EA7E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72A4C3-92EF-42DE-ADCE-055EA243D0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E77B59-6E45-42B3-8D3F-96D33420F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C3DCC-A6C4-47FA-A382-C016D932A22E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499750-9DB2-4318-92F6-1F6A17AE0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95367F-C4E9-48CB-97B3-74EB73280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2AC34-DE22-44A8-B565-246F3BBBE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519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D34D2-56AC-4A04-8B35-808ED890A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493871-F28A-4D73-ABA6-97010B8219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0664D3-C915-4052-9C1F-559B0BC8EE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83B2E8-4DF0-423F-8DDB-70F493B27E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82B40F-6064-4DEF-B56A-570F005E4B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07ED2C-2828-4249-AD46-529E20C7C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C3DCC-A6C4-47FA-A382-C016D932A22E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49C0B7-CDD4-4A15-9F0F-11DA7BCF5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670813-5D2E-42F5-B7AC-7DF458288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2AC34-DE22-44A8-B565-246F3BBBE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969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D0E95-5865-4599-94A9-5DBFA1753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5F5D2C-00CA-4354-A562-F142DE3BA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C3DCC-A6C4-47FA-A382-C016D932A22E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D5AB40-7A48-42F1-B2B0-585DCD184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DA2965-9FD5-42E3-A5F3-BE6A7785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2AC34-DE22-44A8-B565-246F3BBBE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60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501C2C-0A42-4EAD-A1BF-579731821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C3DCC-A6C4-47FA-A382-C016D932A22E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B04BED-3958-429E-B774-DDF1A83F1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E1D65F-F0A6-4B03-91DA-0B64A1122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2AC34-DE22-44A8-B565-246F3BBBE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38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D262E-7048-4281-819B-D83F7DB1C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D0FC48-3E6A-4B08-B9BD-9ACE30C32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9B7ECD-7E55-4FC2-AE2F-89AA86C4DD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F86740-BA1C-4539-AF4F-D41945E86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C3DCC-A6C4-47FA-A382-C016D932A22E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DCD337-4471-41BF-B315-A4B24B3C1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20FE75-B3C8-4D11-A77C-E1426B901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2AC34-DE22-44A8-B565-246F3BBBE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724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2B08C-38A1-42BC-947B-B2FEF070E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D19BC2-6727-488F-878F-5B8827292E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C6E87B-3B75-49D0-8715-33012CF95D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031EEA-2CE6-4E37-96F0-C93EE3FDD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C3DCC-A6C4-47FA-A382-C016D932A22E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A7A365-85BE-40DC-9991-B5471CD22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61DF6A-F8FB-4CFE-96E8-73AAC5859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2AC34-DE22-44A8-B565-246F3BBBE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556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D3626E-4DC5-4EFD-AF3D-291C8F2F0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DEF968-42C3-4DDE-B686-56EF5676B5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54AB28-961E-46B9-9DBA-FAE1A0BDFA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C3DCC-A6C4-47FA-A382-C016D932A22E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CB82A-8DD9-4816-B3EA-97386DAA89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0CCFE-B152-405A-909A-4B26C99AA0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2AC34-DE22-44A8-B565-246F3BBBE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417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NULL"/><Relationship Id="rId1" Type="http://schemas.microsoft.com/office/2007/relationships/media" Target="NULL"/><Relationship Id="rId4" Type="http://schemas.openxmlformats.org/officeDocument/2006/relationships/image" Target="NUL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NULL"/><Relationship Id="rId1" Type="http://schemas.openxmlformats.org/officeDocument/2006/relationships/video" Target="NULL" TargetMode="External"/><Relationship Id="rId4" Type="http://schemas.openxmlformats.org/officeDocument/2006/relationships/image" Target="NUL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21D92-1F6E-4E15-B63F-E83B838B33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Info Before First Uniform Day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DB1429-6FC7-44C5-9396-A3F0252C83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773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253D4-A527-4333-844A-3CCFE708A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61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>
                <a:solidFill>
                  <a:schemeClr val="accent1"/>
                </a:solidFill>
              </a:rPr>
              <a:t>Flight Cap </a:t>
            </a:r>
            <a:br>
              <a:rPr lang="en-US" sz="6000" b="1" dirty="0">
                <a:solidFill>
                  <a:schemeClr val="accent1"/>
                </a:solidFill>
              </a:rPr>
            </a:br>
            <a:endParaRPr lang="en-US" sz="3100" b="1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22F45D-FC9F-496A-93AF-0773A429F10A}"/>
              </a:ext>
            </a:extLst>
          </p:cNvPr>
          <p:cNvSpPr txBox="1"/>
          <p:nvPr/>
        </p:nvSpPr>
        <p:spPr>
          <a:xfrm>
            <a:off x="372363" y="1105324"/>
            <a:ext cx="11535431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</a:rPr>
              <a:t>Wear outside (put on as soon as step outside)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Do</a:t>
            </a:r>
            <a:r>
              <a:rPr lang="en-US" sz="3000" dirty="0">
                <a:effectLst/>
                <a:latin typeface="Arial" panose="020B0604020202020204" pitchFamily="34" charset="0"/>
              </a:rPr>
              <a:t> </a:t>
            </a:r>
            <a:r>
              <a:rPr lang="en-US" sz="3000" b="1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NOT</a:t>
            </a:r>
            <a:r>
              <a:rPr lang="en-US" sz="3000" dirty="0">
                <a:effectLst/>
                <a:latin typeface="Arial" panose="020B0604020202020204" pitchFamily="34" charset="0"/>
              </a:rPr>
              <a:t> wear </a:t>
            </a:r>
            <a:r>
              <a:rPr lang="en-US" sz="3000" u="sng" dirty="0">
                <a:effectLst/>
                <a:latin typeface="Arial" panose="020B0604020202020204" pitchFamily="34" charset="0"/>
              </a:rPr>
              <a:t>inside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effectLst/>
                <a:latin typeface="Arial" panose="020B0604020202020204" pitchFamily="34" charset="0"/>
              </a:rPr>
              <a:t>Worn slightly to the wearer's right with </a:t>
            </a:r>
            <a:r>
              <a:rPr lang="en-US" sz="3000" b="1" dirty="0">
                <a:effectLst/>
                <a:latin typeface="Arial" panose="020B0604020202020204" pitchFamily="34" charset="0"/>
              </a:rPr>
              <a:t>vertical creases of the cap in line with the center of the forehead and in a straight line with the nose.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effectLst/>
                <a:latin typeface="Arial" panose="020B0604020202020204" pitchFamily="34" charset="0"/>
              </a:rPr>
              <a:t>The cap extends approximately </a:t>
            </a:r>
            <a:r>
              <a:rPr lang="en-US" sz="3000" b="1" dirty="0">
                <a:effectLst/>
                <a:latin typeface="Arial" panose="020B0604020202020204" pitchFamily="34" charset="0"/>
              </a:rPr>
              <a:t>1 inch from the eyebrows </a:t>
            </a:r>
            <a:r>
              <a:rPr lang="en-US" sz="3000" dirty="0">
                <a:effectLst/>
                <a:latin typeface="Arial" panose="020B0604020202020204" pitchFamily="34" charset="0"/>
              </a:rPr>
              <a:t>in the front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effectLst/>
                <a:latin typeface="Arial" panose="020B0604020202020204" pitchFamily="34" charset="0"/>
              </a:rPr>
              <a:t>If not worn,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b="1" dirty="0">
                <a:effectLst/>
                <a:latin typeface="Arial" panose="020B0604020202020204" pitchFamily="34" charset="0"/>
              </a:rPr>
              <a:t>Tuck under the belt </a:t>
            </a:r>
            <a:r>
              <a:rPr lang="en-US" sz="3000" dirty="0">
                <a:effectLst/>
                <a:latin typeface="Arial" panose="020B0604020202020204" pitchFamily="34" charset="0"/>
              </a:rPr>
              <a:t>on wearer’s </a:t>
            </a:r>
            <a:r>
              <a:rPr lang="en-US" sz="3000" b="1" dirty="0">
                <a:effectLst/>
                <a:latin typeface="Arial" panose="020B0604020202020204" pitchFamily="34" charset="0"/>
              </a:rPr>
              <a:t>left side, between the first and second belt loops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000" dirty="0">
                <a:effectLst/>
                <a:latin typeface="Arial" panose="020B0604020202020204" pitchFamily="34" charset="0"/>
              </a:rPr>
              <a:t>cap will not fold over belt or be visible below service coat</a:t>
            </a:r>
            <a:endParaRPr lang="en-US" sz="30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61022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253D4-A527-4333-844A-3CCFE708A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61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accent1"/>
                </a:solidFill>
              </a:rPr>
              <a:t>Don’t Forget</a:t>
            </a:r>
            <a:endParaRPr lang="en-US" sz="3100" b="1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22F45D-FC9F-496A-93AF-0773A429F10A}"/>
              </a:ext>
            </a:extLst>
          </p:cNvPr>
          <p:cNvSpPr txBox="1"/>
          <p:nvPr/>
        </p:nvSpPr>
        <p:spPr>
          <a:xfrm>
            <a:off x="372363" y="1105324"/>
            <a:ext cx="11535431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Grooming standards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Hair, nails, shave, earrings, necklaces, bracelets, </a:t>
            </a:r>
            <a:r>
              <a:rPr lang="en-US" sz="3200" dirty="0" err="1"/>
              <a:t>etc</a:t>
            </a:r>
            <a:r>
              <a:rPr lang="en-US" sz="32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Plain black socks only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Dress shoes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Keep them on &amp; laced up/tied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</a:rPr>
              <a:t>Shine yo</a:t>
            </a:r>
            <a:r>
              <a:rPr lang="en-US" sz="3200" dirty="0"/>
              <a:t>ur shoes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Watch where you walk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effectLst/>
              </a:rPr>
              <a:t>Neatly hang up uniform when not wearing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Be careful with eating, etc.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Wear all day at school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effectLst/>
              </a:rPr>
              <a:t>Take pride in your uniform and appearance</a:t>
            </a:r>
          </a:p>
        </p:txBody>
      </p:sp>
    </p:spTree>
    <p:extLst>
      <p:ext uri="{BB962C8B-B14F-4D97-AF65-F5344CB8AC3E}">
        <p14:creationId xmlns:p14="http://schemas.microsoft.com/office/powerpoint/2010/main" val="2845315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253D4-A527-4333-844A-3CCFE708A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61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accent1"/>
                </a:solidFill>
              </a:rPr>
              <a:t>Exchanging Salutes </a:t>
            </a:r>
            <a:endParaRPr lang="en-US" sz="3100" b="1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22F45D-FC9F-496A-93AF-0773A429F10A}"/>
              </a:ext>
            </a:extLst>
          </p:cNvPr>
          <p:cNvSpPr txBox="1"/>
          <p:nvPr/>
        </p:nvSpPr>
        <p:spPr>
          <a:xfrm>
            <a:off x="372364" y="648124"/>
            <a:ext cx="664258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/>
              <a:t>Why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b="1" dirty="0"/>
              <a:t>Courteous exchange of greeting in uniform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/>
              <a:t>Where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b="1" dirty="0"/>
              <a:t>Outdoors only </a:t>
            </a:r>
            <a:r>
              <a:rPr lang="en-US" sz="2400" dirty="0"/>
              <a:t>(outside of building)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/>
              <a:t>Note:  carry bookbag in left hand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/>
              <a:t>Who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b="1" dirty="0"/>
              <a:t>All enlisted initiate salute with officer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b="1" dirty="0"/>
              <a:t>Lower ranking officer initiates salute w/higher ranking officer</a:t>
            </a:r>
          </a:p>
        </p:txBody>
      </p:sp>
      <p:pic>
        <p:nvPicPr>
          <p:cNvPr id="4" name="Picture 3" descr="A person wearing a white shirt&#10;&#10;Description automatically generated with low confidence">
            <a:extLst>
              <a:ext uri="{FF2B5EF4-FFF2-40B4-BE49-F238E27FC236}">
                <a16:creationId xmlns:a16="http://schemas.microsoft.com/office/drawing/2014/main" id="{A16B26AF-A3C3-4DF3-B6C0-C915B9511B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712" y="3975068"/>
            <a:ext cx="2530048" cy="2882932"/>
          </a:xfrm>
          <a:prstGeom prst="rect">
            <a:avLst/>
          </a:prstGeom>
        </p:spPr>
      </p:pic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3A2369D2-E4EE-4228-95ED-B2BED8789B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053" y="1172615"/>
            <a:ext cx="4826075" cy="350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855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253D4-A527-4333-844A-3CCFE708A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61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accent1"/>
                </a:solidFill>
              </a:rPr>
              <a:t>Exchanging Salutes </a:t>
            </a:r>
            <a:endParaRPr lang="en-US" sz="3100" b="1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22F45D-FC9F-496A-93AF-0773A429F10A}"/>
              </a:ext>
            </a:extLst>
          </p:cNvPr>
          <p:cNvSpPr txBox="1"/>
          <p:nvPr/>
        </p:nvSpPr>
        <p:spPr>
          <a:xfrm>
            <a:off x="372363" y="648124"/>
            <a:ext cx="1153543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/>
              <a:t>How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</a:rPr>
              <a:t>Head and eyes are turned toward person saluted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</a:rPr>
              <a:t>The </a:t>
            </a:r>
            <a:r>
              <a:rPr lang="en-US" sz="2400" b="1" dirty="0">
                <a:solidFill>
                  <a:srgbClr val="FF0000"/>
                </a:solidFill>
                <a:effectLst/>
              </a:rPr>
              <a:t>junior member should initiate </a:t>
            </a:r>
            <a:r>
              <a:rPr lang="en-US" sz="2400" dirty="0">
                <a:effectLst/>
              </a:rPr>
              <a:t>the salute in </a:t>
            </a:r>
            <a:r>
              <a:rPr lang="en-US" sz="2400" b="1" dirty="0">
                <a:solidFill>
                  <a:srgbClr val="FF0000"/>
                </a:solidFill>
                <a:effectLst/>
              </a:rPr>
              <a:t>time to allow the senior officer to return it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B050"/>
                </a:solidFill>
              </a:rPr>
              <a:t>“Good morning/afternoon sir/ma’am”</a:t>
            </a:r>
            <a:endParaRPr lang="en-US" sz="2400" b="1" dirty="0">
              <a:solidFill>
                <a:srgbClr val="FF0000"/>
              </a:solidFill>
              <a:effectLst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Drop salute once returned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</a:rPr>
              <a:t>Note:  Superior who is carrying articles in both hands need not return the </a:t>
            </a:r>
            <a:br>
              <a:rPr lang="en-US" sz="2400" dirty="0"/>
            </a:br>
            <a:r>
              <a:rPr lang="en-US" sz="2400" dirty="0">
                <a:effectLst/>
                <a:latin typeface="Times New Roman" panose="02020603050405020304" pitchFamily="18" charset="0"/>
              </a:rPr>
              <a:t>salute, but he or she should nod in return or verbally acknowledge the salute.</a:t>
            </a:r>
            <a:endParaRPr lang="en-US" sz="24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337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42224-6329-4F00-B2EE-5BCED0D52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ustoms and Courtesies - Saluting_Greeting.m4v-wgDtqL8VyEI_x264">
            <a:hlinkClick r:id="" action="ppaction://media"/>
            <a:extLst>
              <a:ext uri="{FF2B5EF4-FFF2-40B4-BE49-F238E27FC236}">
                <a16:creationId xmlns:a16="http://schemas.microsoft.com/office/drawing/2014/main" id="{65588A0E-44AF-4D43-9F38-8961409AB87C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36863" y="1825625"/>
            <a:ext cx="6518275" cy="4351338"/>
          </a:xfrm>
        </p:spPr>
      </p:pic>
    </p:spTree>
    <p:extLst>
      <p:ext uri="{BB962C8B-B14F-4D97-AF65-F5344CB8AC3E}">
        <p14:creationId xmlns:p14="http://schemas.microsoft.com/office/powerpoint/2010/main" val="250968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6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253D4-A527-4333-844A-3CCFE708A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61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accent1"/>
                </a:solidFill>
              </a:rPr>
              <a:t>Cadence </a:t>
            </a:r>
            <a:endParaRPr lang="en-US" sz="3100" b="1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22F45D-FC9F-496A-93AF-0773A429F10A}"/>
              </a:ext>
            </a:extLst>
          </p:cNvPr>
          <p:cNvSpPr txBox="1"/>
          <p:nvPr/>
        </p:nvSpPr>
        <p:spPr>
          <a:xfrm>
            <a:off x="328284" y="1031183"/>
            <a:ext cx="1153543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  <a:latin typeface="Times New Roman" panose="02020603050405020304" pitchFamily="18" charset="0"/>
              </a:rPr>
              <a:t>Cadence is the measure or beat of movement</a:t>
            </a:r>
            <a:r>
              <a:rPr lang="en-US" sz="2400" dirty="0">
                <a:effectLst/>
                <a:latin typeface="Times New Roman" panose="02020603050405020304" pitchFamily="18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u="sng" dirty="0">
                <a:latin typeface="Times New Roman" panose="02020603050405020304" pitchFamily="18" charset="0"/>
              </a:rPr>
              <a:t>Definition</a:t>
            </a:r>
            <a:r>
              <a:rPr lang="en-US" sz="2400" dirty="0">
                <a:latin typeface="Times New Roman" panose="02020603050405020304" pitchFamily="18" charset="0"/>
              </a:rPr>
              <a:t>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</a:rPr>
              <a:t>The uniform step and rhythm in marching; that is, the </a:t>
            </a:r>
            <a:r>
              <a:rPr lang="en-US" sz="2400" b="1" dirty="0">
                <a:effectLst/>
                <a:latin typeface="Times New Roman" panose="02020603050405020304" pitchFamily="18" charset="0"/>
              </a:rPr>
              <a:t>number of steps marched per </a:t>
            </a:r>
            <a:br>
              <a:rPr lang="en-US" sz="2400" b="1" dirty="0"/>
            </a:br>
            <a:r>
              <a:rPr lang="en-US" sz="2400" b="1" dirty="0">
                <a:effectLst/>
                <a:latin typeface="Times New Roman" panose="02020603050405020304" pitchFamily="18" charset="0"/>
              </a:rPr>
              <a:t>minute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</a:rPr>
              <a:t>Quick Time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</a:rPr>
              <a:t>The rate of marching at 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100 to 120 steps per minute </a:t>
            </a:r>
            <a:r>
              <a:rPr lang="en-US" sz="2400" dirty="0">
                <a:effectLst/>
                <a:latin typeface="Times New Roman" panose="02020603050405020304" pitchFamily="18" charset="0"/>
              </a:rPr>
              <a:t>(12 or 24 inches in length) </a:t>
            </a:r>
          </a:p>
        </p:txBody>
      </p:sp>
    </p:spTree>
    <p:extLst>
      <p:ext uri="{BB962C8B-B14F-4D97-AF65-F5344CB8AC3E}">
        <p14:creationId xmlns:p14="http://schemas.microsoft.com/office/powerpoint/2010/main" val="569120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253D4-A527-4333-844A-3CCFE708A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61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accent1"/>
                </a:solidFill>
              </a:rPr>
              <a:t>Cadence </a:t>
            </a:r>
            <a:endParaRPr lang="en-US" sz="3100" b="1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22F45D-FC9F-496A-93AF-0773A429F10A}"/>
              </a:ext>
            </a:extLst>
          </p:cNvPr>
          <p:cNvSpPr txBox="1"/>
          <p:nvPr/>
        </p:nvSpPr>
        <p:spPr>
          <a:xfrm>
            <a:off x="328284" y="1031183"/>
            <a:ext cx="115354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</a:rPr>
              <a:t>The interval producing the best effect in a movement is the one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  <a:latin typeface="Times New Roman" panose="02020603050405020304" pitchFamily="18" charset="0"/>
              </a:rPr>
              <a:t>Allowing one step between the preparatory command and the command </a:t>
            </a:r>
            <a:br>
              <a:rPr lang="en-US" sz="2400" dirty="0"/>
            </a:br>
            <a:r>
              <a:rPr lang="en-US" sz="2400" b="1" dirty="0">
                <a:effectLst/>
                <a:latin typeface="Times New Roman" panose="02020603050405020304" pitchFamily="18" charset="0"/>
              </a:rPr>
              <a:t>of execution.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/>
              <a:t>Commands called while marching must be called when the heel strikes the ground and no other time</a:t>
            </a:r>
            <a:endParaRPr lang="en-US" sz="24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5073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253D4-A527-4333-844A-3CCFE708A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61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accent1"/>
                </a:solidFill>
              </a:rPr>
              <a:t>Cadence</a:t>
            </a:r>
            <a:endParaRPr lang="en-US" sz="3100" b="1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22F45D-FC9F-496A-93AF-0773A429F10A}"/>
              </a:ext>
            </a:extLst>
          </p:cNvPr>
          <p:cNvSpPr txBox="1"/>
          <p:nvPr/>
        </p:nvSpPr>
        <p:spPr>
          <a:xfrm>
            <a:off x="380600" y="977638"/>
            <a:ext cx="11535431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</a:rPr>
              <a:t>Instructor counts cadence to help teach coordination and rhythm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</a:rPr>
              <a:t>To help keep in step, cadets should: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  <a:latin typeface="Times New Roman" panose="02020603050405020304" pitchFamily="18" charset="0"/>
              </a:rPr>
              <a:t>Keep the head up </a:t>
            </a:r>
            <a:r>
              <a:rPr lang="en-US" sz="2400" dirty="0">
                <a:effectLst/>
                <a:latin typeface="Times New Roman" panose="02020603050405020304" pitchFamily="18" charset="0"/>
              </a:rPr>
              <a:t>and </a:t>
            </a:r>
            <a:r>
              <a:rPr lang="en-US" sz="2400" b="1" dirty="0">
                <a:effectLst/>
                <a:latin typeface="Times New Roman" panose="02020603050405020304" pitchFamily="18" charset="0"/>
              </a:rPr>
              <a:t>watch the head and shoulders of the person directly in front of them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</a:rPr>
              <a:t>When cadets get out of step, the instructor either corrects them by: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</a:rPr>
              <a:t>C</a:t>
            </a:r>
            <a:r>
              <a:rPr lang="en-US" sz="2400" b="1" dirty="0">
                <a:effectLst/>
                <a:latin typeface="Times New Roman" panose="02020603050405020304" pitchFamily="18" charset="0"/>
              </a:rPr>
              <a:t>ounting cadence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  <a:latin typeface="Times New Roman" panose="02020603050405020304" pitchFamily="18" charset="0"/>
              </a:rPr>
              <a:t>Halts the element and then moves them off in step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</a:rPr>
              <a:t>Cadence is given in sets of two as follows: 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HUT, TOOP, THREEP, FOURP; </a:t>
            </a:r>
            <a:br>
              <a:rPr lang="en-US" sz="2400" b="1" dirty="0">
                <a:solidFill>
                  <a:srgbClr val="00B050"/>
                </a:solidFill>
              </a:rPr>
            </a:b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HUT, TOOP, THREEP, FOURP</a:t>
            </a:r>
            <a:r>
              <a:rPr lang="en-US" sz="2400" dirty="0">
                <a:effectLst/>
                <a:latin typeface="Times New Roman" panose="02020603050405020304" pitchFamily="18" charset="0"/>
              </a:rPr>
              <a:t>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Must not drag out each word (why add p)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Must be short and precisely on the </a:t>
            </a:r>
            <a:r>
              <a:rPr lang="en-US" sz="2400" i="1" dirty="0"/>
              <a:t>heel</a:t>
            </a:r>
            <a:r>
              <a:rPr lang="en-US" sz="2400" dirty="0"/>
              <a:t> of each foot. </a:t>
            </a:r>
            <a:endParaRPr lang="en-US" sz="2400" dirty="0">
              <a:effectLst/>
              <a:latin typeface="Times New Roman" panose="02020603050405020304" pitchFamily="18" charset="0"/>
            </a:endParaRPr>
          </a:p>
        </p:txBody>
      </p:sp>
      <p:pic>
        <p:nvPicPr>
          <p:cNvPr id="4" name="Picture 3" descr="Table&#10;&#10;Description automatically generated with medium confidence">
            <a:extLst>
              <a:ext uri="{FF2B5EF4-FFF2-40B4-BE49-F238E27FC236}">
                <a16:creationId xmlns:a16="http://schemas.microsoft.com/office/drawing/2014/main" id="{DC992E37-AE0B-47AA-A274-8A6C3189F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064" y="4244454"/>
            <a:ext cx="2046809" cy="252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7440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253D4-A527-4333-844A-3CCFE708A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61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accent1"/>
                </a:solidFill>
              </a:rPr>
              <a:t>Cadence</a:t>
            </a:r>
            <a:endParaRPr lang="en-US" sz="3100" b="1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22F45D-FC9F-496A-93AF-0773A429F10A}"/>
              </a:ext>
            </a:extLst>
          </p:cNvPr>
          <p:cNvSpPr txBox="1"/>
          <p:nvPr/>
        </p:nvSpPr>
        <p:spPr>
          <a:xfrm>
            <a:off x="372363" y="845832"/>
            <a:ext cx="1153543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</a:rPr>
              <a:t>The command for the element to count cadence is: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Count Cadence, COUNT</a:t>
            </a:r>
            <a:r>
              <a:rPr lang="en-US" sz="2400" dirty="0">
                <a:effectLst/>
                <a:latin typeface="Times New Roman" panose="02020603050405020304" pitchFamily="18" charset="0"/>
              </a:rPr>
              <a:t>.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  <a:latin typeface="Times New Roman" panose="02020603050405020304" pitchFamily="18" charset="0"/>
              </a:rPr>
              <a:t>Command of execution as the 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left</a:t>
            </a:r>
            <a:r>
              <a:rPr lang="en-US" sz="2400" b="1" dirty="0">
                <a:effectLst/>
                <a:latin typeface="Times New Roman" panose="02020603050405020304" pitchFamily="18" charset="0"/>
              </a:rPr>
              <a:t> foot strikes the ground</a:t>
            </a:r>
            <a:r>
              <a:rPr lang="en-US" sz="2400" dirty="0">
                <a:effectLst/>
                <a:latin typeface="Times New Roman" panose="02020603050405020304" pitchFamily="18" charset="0"/>
              </a:rPr>
              <a:t>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</a:rPr>
              <a:t>The </a:t>
            </a:r>
            <a:r>
              <a:rPr lang="en-US" sz="2400" b="1" dirty="0">
                <a:effectLst/>
                <a:latin typeface="Times New Roman" panose="02020603050405020304" pitchFamily="18" charset="0"/>
              </a:rPr>
              <a:t>next time the left foot strikes the ground</a:t>
            </a:r>
            <a:r>
              <a:rPr lang="en-US" sz="2400" dirty="0">
                <a:effectLst/>
                <a:latin typeface="Times New Roman" panose="02020603050405020304" pitchFamily="18" charset="0"/>
              </a:rPr>
              <a:t>, the group counts cadence for eight steps, as follows: 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ONE, TWO, THREE, FOUR; ONE, TWO, THREE, FOUR 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</a:rPr>
              <a:t>Do not shout the counts. 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</a:rPr>
              <a:t>Give them sharply and clearly, and separate each number distinctly </a:t>
            </a:r>
            <a:endParaRPr lang="en-US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5898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565AF-4F17-4FFC-A46D-3ED743556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487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Forward March and Halt </a:t>
            </a:r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A068F46E-CDB5-48EA-A311-C102F73A77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00"/>
          <a:stretch/>
        </p:blipFill>
        <p:spPr>
          <a:xfrm>
            <a:off x="868913" y="881448"/>
            <a:ext cx="10162753" cy="5810555"/>
          </a:xfrm>
        </p:spPr>
      </p:pic>
    </p:spTree>
    <p:extLst>
      <p:ext uri="{BB962C8B-B14F-4D97-AF65-F5344CB8AC3E}">
        <p14:creationId xmlns:p14="http://schemas.microsoft.com/office/powerpoint/2010/main" val="2655123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253D4-A527-4333-844A-3CCFE708A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accent1"/>
                </a:solidFill>
              </a:rPr>
              <a:t>Light Blue SS Shirt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22F45D-FC9F-496A-93AF-0773A429F10A}"/>
              </a:ext>
            </a:extLst>
          </p:cNvPr>
          <p:cNvSpPr txBox="1"/>
          <p:nvPr/>
        </p:nvSpPr>
        <p:spPr>
          <a:xfrm>
            <a:off x="384720" y="1274564"/>
            <a:ext cx="11440696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u="sng" dirty="0">
                <a:effectLst/>
              </a:rPr>
              <a:t>Only</a:t>
            </a:r>
            <a:r>
              <a:rPr lang="en-US" sz="3200" b="1" dirty="0">
                <a:effectLst/>
              </a:rPr>
              <a:t> piece of blue uniform can put into washing machine/dryer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Read washing/drying instruction label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/>
              <a:t>Remove immediately at end of drying; hang and shape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Do </a:t>
            </a:r>
            <a:r>
              <a:rPr lang="en-US" sz="2800" b="1" dirty="0">
                <a:solidFill>
                  <a:srgbClr val="FF0000"/>
                </a:solidFill>
              </a:rPr>
              <a:t>NOT</a:t>
            </a:r>
            <a:r>
              <a:rPr lang="en-US" sz="2800" b="1" dirty="0"/>
              <a:t> button the top button unless you wear a tie/tie tab.</a:t>
            </a:r>
            <a:endParaRPr lang="en-US" sz="2800" b="1" dirty="0">
              <a:effectLst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effectLst/>
              </a:rPr>
              <a:t>Males:  </a:t>
            </a:r>
            <a:r>
              <a:rPr lang="en-US" sz="2800" b="1" u="sng" dirty="0">
                <a:effectLst/>
              </a:rPr>
              <a:t>Plain</a:t>
            </a:r>
            <a:r>
              <a:rPr lang="en-US" sz="2800" b="1" dirty="0">
                <a:effectLst/>
              </a:rPr>
              <a:t> white V-neck or athletic style tank top undershirt will be worn under the shirt </a:t>
            </a:r>
            <a:endParaRPr lang="en-US" sz="2800" dirty="0">
              <a:effectLst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effectLst/>
              </a:rPr>
              <a:t>Your shirt should be: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  <a:effectLst/>
              </a:rPr>
              <a:t>Neatly pressed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  <a:effectLst/>
              </a:rPr>
              <a:t>Lint, stain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  <a:effectLst/>
              </a:rPr>
              <a:t>and cable free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  <a:effectLst/>
              </a:rPr>
              <a:t>Look professional at all times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</a:rPr>
              <a:t>Neatly tucked into the trousers at all times (military tuck)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effectLst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effectLst/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3838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1D2E56B7-1E5A-4BC0-B7DE-3855F97AC39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12760" y="979228"/>
            <a:ext cx="8458200" cy="539784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/>
              <a:t>Steps &amp; Marching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b="1" dirty="0"/>
              <a:t>When executed from a halt, all steps &amp;                                                     marching begin with left foot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600" b="1" dirty="0"/>
              <a:t>Except right step </a:t>
            </a:r>
            <a:r>
              <a:rPr lang="en-US" sz="1200" b="1" dirty="0"/>
              <a:t>(not learning today)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b="1" dirty="0"/>
              <a:t>Quick time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600" b="1" dirty="0">
                <a:solidFill>
                  <a:srgbClr val="FF0000"/>
                </a:solidFill>
              </a:rPr>
              <a:t>24” steps measured from heel to heel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u="sng" dirty="0"/>
              <a:t>Coordinated</a:t>
            </a:r>
            <a:r>
              <a:rPr lang="en-US" sz="2400" b="1" dirty="0"/>
              <a:t> Arm Swing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b="1" dirty="0"/>
              <a:t>6” to the front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600" b="1" dirty="0">
                <a:solidFill>
                  <a:srgbClr val="FF0000"/>
                </a:solidFill>
              </a:rPr>
              <a:t>Measured from the rear of the hand to the front </a:t>
            </a:r>
          </a:p>
          <a:p>
            <a:pPr marL="914400" lvl="2" indent="0">
              <a:buNone/>
              <a:defRPr/>
            </a:pPr>
            <a:r>
              <a:rPr lang="en-US" sz="1600" b="1" dirty="0">
                <a:solidFill>
                  <a:srgbClr val="FF0000"/>
                </a:solidFill>
              </a:rPr>
              <a:t>    of the thigh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b="1" dirty="0"/>
              <a:t>3” to the rear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600" b="1" dirty="0">
                <a:solidFill>
                  <a:srgbClr val="FF0000"/>
                </a:solidFill>
              </a:rPr>
              <a:t>Measured from the front of the hand to the back </a:t>
            </a:r>
          </a:p>
          <a:p>
            <a:pPr marL="914400" lvl="2" indent="0">
              <a:buNone/>
              <a:defRPr/>
            </a:pPr>
            <a:r>
              <a:rPr lang="en-US" sz="1600" b="1" dirty="0">
                <a:solidFill>
                  <a:srgbClr val="FF0000"/>
                </a:solidFill>
              </a:rPr>
              <a:t>    of the thigh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/>
              <a:t>40” distance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/>
              <a:t>Measured from the chest of the individual to the back of the individual directly in front</a:t>
            </a:r>
          </a:p>
          <a:p>
            <a:pPr marL="0" indent="0">
              <a:buNone/>
              <a:defRPr/>
            </a:pPr>
            <a:endParaRPr lang="en-US" sz="2400" dirty="0"/>
          </a:p>
          <a:p>
            <a:pPr marL="0" indent="0">
              <a:buNone/>
              <a:defRPr/>
            </a:pPr>
            <a:endParaRPr lang="en-US" sz="2400" dirty="0"/>
          </a:p>
          <a:p>
            <a:pPr eaLnBrk="1" hangingPunct="1">
              <a:lnSpc>
                <a:spcPct val="90000"/>
              </a:lnSpc>
              <a:defRPr/>
            </a:pPr>
            <a:endParaRPr lang="en-US" sz="2400" dirty="0"/>
          </a:p>
          <a:p>
            <a:pPr eaLnBrk="1" hangingPunct="1">
              <a:lnSpc>
                <a:spcPct val="90000"/>
              </a:lnSpc>
              <a:defRPr/>
            </a:pPr>
            <a:endParaRPr lang="en-US" sz="2400" dirty="0"/>
          </a:p>
          <a:p>
            <a:pPr eaLnBrk="1" hangingPunct="1">
              <a:lnSpc>
                <a:spcPct val="90000"/>
              </a:lnSpc>
              <a:defRPr/>
            </a:pPr>
            <a:endParaRPr lang="en-US" sz="2400" dirty="0"/>
          </a:p>
          <a:p>
            <a:pPr marL="0" indent="0">
              <a:buNone/>
              <a:defRPr/>
            </a:pPr>
            <a:endParaRPr lang="en-US" sz="2400" dirty="0"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398706AA-B475-42D1-9E05-46F30FF831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/>
              <a:t>A Few Drill Standards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F70D5A-D9F7-4072-BAFA-BD8C9BAB0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914399"/>
            <a:ext cx="3902270" cy="441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590494"/>
      </p:ext>
    </p:extLst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Forward March and Halt">
            <a:hlinkClick r:id="" action="ppaction://media"/>
            <a:extLst>
              <a:ext uri="{FF2B5EF4-FFF2-40B4-BE49-F238E27FC236}">
                <a16:creationId xmlns:a16="http://schemas.microsoft.com/office/drawing/2014/main" id="{25413676-2B5C-4DA4-94EF-F5355DB660C4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79862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76700" y="2286000"/>
            <a:ext cx="40386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09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90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27387-15B7-428C-A6B6-1AAD9333F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Dress Right Dress and Cover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4E2FC-BC60-4037-9680-2F3E7205E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Short choppy steps; 5, 4, 3, 2, 1, Done sir, Done </a:t>
            </a:r>
          </a:p>
        </p:txBody>
      </p:sp>
    </p:spTree>
    <p:extLst>
      <p:ext uri="{BB962C8B-B14F-4D97-AF65-F5344CB8AC3E}">
        <p14:creationId xmlns:p14="http://schemas.microsoft.com/office/powerpoint/2010/main" val="3558276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253D4-A527-4333-844A-3CCFE708A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accent1"/>
                </a:solidFill>
              </a:rPr>
              <a:t>Light Blue SS Shirt - </a:t>
            </a:r>
            <a:r>
              <a:rPr lang="en-US" sz="6000" b="1" dirty="0" err="1">
                <a:solidFill>
                  <a:schemeClr val="accent1"/>
                </a:solidFill>
              </a:rPr>
              <a:t>Cont</a:t>
            </a:r>
            <a:endParaRPr lang="en-US" sz="6000" b="1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22F45D-FC9F-496A-93AF-0773A429F10A}"/>
              </a:ext>
            </a:extLst>
          </p:cNvPr>
          <p:cNvSpPr txBox="1"/>
          <p:nvPr/>
        </p:nvSpPr>
        <p:spPr>
          <a:xfrm>
            <a:off x="384720" y="1274564"/>
            <a:ext cx="7462743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effectLst/>
              </a:rPr>
              <a:t>Military tuck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Times New Roman" panose="02020603050405020304" pitchFamily="18" charset="0"/>
              </a:rPr>
              <a:t>Perform the military tuck by: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</a:rPr>
              <a:t>P</a:t>
            </a:r>
            <a:r>
              <a:rPr lang="en-US" sz="2800" dirty="0">
                <a:effectLst/>
                <a:latin typeface="Times New Roman" panose="02020603050405020304" pitchFamily="18" charset="0"/>
              </a:rPr>
              <a:t>inching the sides of the shirt at the seams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Times New Roman" panose="02020603050405020304" pitchFamily="18" charset="0"/>
              </a:rPr>
              <a:t>Then fold the excess material from the back of the shirt under the excess material from the front of the shirt.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Times New Roman" panose="02020603050405020304" pitchFamily="18" charset="0"/>
              </a:rPr>
              <a:t>It should look like this when done: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effectLst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effectLst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effectLst/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effectLst/>
              <a:latin typeface="Times New Roman" panose="02020603050405020304" pitchFamily="18" charset="0"/>
            </a:endParaRPr>
          </a:p>
        </p:txBody>
      </p:sp>
      <p:pic>
        <p:nvPicPr>
          <p:cNvPr id="4" name="Picture 3" descr="A picture containing person, wall, person, indoor&#10;&#10;Description automatically generated">
            <a:extLst>
              <a:ext uri="{FF2B5EF4-FFF2-40B4-BE49-F238E27FC236}">
                <a16:creationId xmlns:a16="http://schemas.microsoft.com/office/drawing/2014/main" id="{AFBD10EE-FF28-4802-971A-D765C9359A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785" y="1457460"/>
            <a:ext cx="3732270" cy="506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335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253D4-A527-4333-844A-3CCFE708A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61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>
                <a:solidFill>
                  <a:schemeClr val="accent1"/>
                </a:solidFill>
              </a:rPr>
              <a:t>Nametag</a:t>
            </a:r>
            <a:br>
              <a:rPr lang="en-US" sz="6000" b="1" dirty="0">
                <a:solidFill>
                  <a:schemeClr val="accent1"/>
                </a:solidFill>
              </a:rPr>
            </a:br>
            <a:r>
              <a:rPr lang="en-US" sz="3100" b="1" dirty="0">
                <a:solidFill>
                  <a:schemeClr val="accent1"/>
                </a:solidFill>
              </a:rPr>
              <a:t>Male shirts (one with pockets)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22F45D-FC9F-496A-93AF-0773A429F10A}"/>
              </a:ext>
            </a:extLst>
          </p:cNvPr>
          <p:cNvSpPr txBox="1"/>
          <p:nvPr/>
        </p:nvSpPr>
        <p:spPr>
          <a:xfrm>
            <a:off x="372363" y="1105324"/>
            <a:ext cx="1153543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effectLst/>
              </a:rPr>
              <a:t>Blue plastic with the white lettering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effectLst/>
              </a:rPr>
              <a:t>Name tag will be: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entered, resting on, but not over the edge of the pleated pocket on the wearer’s </a:t>
            </a:r>
            <a:r>
              <a:rPr lang="en-US" sz="2400" b="1" u="sng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right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6EB4B4FA-5B34-4A94-AD94-869E8063A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819" y="4741708"/>
            <a:ext cx="5099713" cy="3631327"/>
          </a:xfrm>
          <a:prstGeom prst="rect">
            <a:avLst/>
          </a:prstGeom>
        </p:spPr>
      </p:pic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BF800488-5A06-444F-9B0D-9E76DCB26D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8" t="3109" r="5857" b="14474"/>
          <a:stretch/>
        </p:blipFill>
        <p:spPr>
          <a:xfrm>
            <a:off x="49621" y="3290105"/>
            <a:ext cx="6369376" cy="319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298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253D4-A527-4333-844A-3CCFE708A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>
                <a:solidFill>
                  <a:schemeClr val="accent1"/>
                </a:solidFill>
              </a:rPr>
              <a:t>Nametag</a:t>
            </a:r>
            <a:br>
              <a:rPr lang="en-US" sz="6000" b="1" dirty="0">
                <a:solidFill>
                  <a:schemeClr val="accent1"/>
                </a:solidFill>
              </a:rPr>
            </a:br>
            <a:r>
              <a:rPr lang="en-US" sz="3100" b="1" dirty="0">
                <a:solidFill>
                  <a:schemeClr val="accent1"/>
                </a:solidFill>
              </a:rPr>
              <a:t>Female shirts (one without pockets)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22F45D-FC9F-496A-93AF-0773A429F10A}"/>
              </a:ext>
            </a:extLst>
          </p:cNvPr>
          <p:cNvSpPr txBox="1"/>
          <p:nvPr/>
        </p:nvSpPr>
        <p:spPr>
          <a:xfrm>
            <a:off x="372363" y="933819"/>
            <a:ext cx="11535431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effectLst/>
              </a:rPr>
              <a:t>Blue plastic with the white lettering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effectLst/>
              </a:rPr>
              <a:t>Name tag will be: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On </a:t>
            </a:r>
            <a:r>
              <a:rPr lang="en-US" sz="2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right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side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entered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Parallel to ground when worn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Within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1.5” higher/lower than topmost exposed button</a:t>
            </a:r>
            <a:endParaRPr lang="en-US" sz="2400" b="1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93D5F9ED-4A22-4630-B722-F2B92BD613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418" y="3739497"/>
            <a:ext cx="5311376" cy="2981753"/>
          </a:xfrm>
          <a:prstGeom prst="rect">
            <a:avLst/>
          </a:prstGeom>
        </p:spPr>
      </p:pic>
      <p:pic>
        <p:nvPicPr>
          <p:cNvPr id="7" name="Picture 6" descr="A picture containing clothing, person, person, shirt&#10;&#10;Description automatically generated">
            <a:extLst>
              <a:ext uri="{FF2B5EF4-FFF2-40B4-BE49-F238E27FC236}">
                <a16:creationId xmlns:a16="http://schemas.microsoft.com/office/drawing/2014/main" id="{BA2ABC24-6065-490A-8F25-514D9A7A56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78" y="4176832"/>
            <a:ext cx="3742217" cy="2544418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7325F7C-59B5-4C16-8410-FC5DDD9A1C24}"/>
              </a:ext>
            </a:extLst>
          </p:cNvPr>
          <p:cNvCxnSpPr/>
          <p:nvPr/>
        </p:nvCxnSpPr>
        <p:spPr>
          <a:xfrm flipH="1">
            <a:off x="3027405" y="3739497"/>
            <a:ext cx="1087395" cy="146681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person wearing a white shirt&#10;&#10;Description automatically generated with low confidence">
            <a:extLst>
              <a:ext uri="{FF2B5EF4-FFF2-40B4-BE49-F238E27FC236}">
                <a16:creationId xmlns:a16="http://schemas.microsoft.com/office/drawing/2014/main" id="{AFDC91E1-C18A-456F-A1BD-0CAC085C1C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280" y="3739497"/>
            <a:ext cx="2667248" cy="303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425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253D4-A527-4333-844A-3CCFE708A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61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>
                <a:solidFill>
                  <a:schemeClr val="accent1"/>
                </a:solidFill>
              </a:rPr>
              <a:t>Rank</a:t>
            </a:r>
            <a:br>
              <a:rPr lang="en-US" sz="6000" b="1" dirty="0">
                <a:solidFill>
                  <a:schemeClr val="accent1"/>
                </a:solidFill>
              </a:rPr>
            </a:br>
            <a:r>
              <a:rPr lang="en-US" sz="3100" b="1" dirty="0">
                <a:solidFill>
                  <a:schemeClr val="accent1"/>
                </a:solidFill>
              </a:rPr>
              <a:t>Enlisted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22F45D-FC9F-496A-93AF-0773A429F10A}"/>
              </a:ext>
            </a:extLst>
          </p:cNvPr>
          <p:cNvSpPr txBox="1"/>
          <p:nvPr/>
        </p:nvSpPr>
        <p:spPr>
          <a:xfrm>
            <a:off x="372363" y="1105324"/>
            <a:ext cx="11535431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effectLst/>
              </a:rPr>
              <a:t>Bottom part of torch points to tip </a:t>
            </a:r>
          </a:p>
          <a:p>
            <a:r>
              <a:rPr lang="en-US" sz="3200" b="1" dirty="0"/>
              <a:t>   </a:t>
            </a:r>
            <a:r>
              <a:rPr lang="en-US" sz="3200" b="1" dirty="0">
                <a:effectLst/>
              </a:rPr>
              <a:t>of collar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Centered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/>
              <a:t>Side to side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/>
              <a:t>Top to bottom</a:t>
            </a:r>
            <a:endParaRPr lang="en-US" sz="3200" b="1" dirty="0"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BDC4C2-A124-47A0-BAA9-9F14807406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919" y="1397590"/>
            <a:ext cx="4799569" cy="546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775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455C3AB0-7135-414D-BCC0-1A805646C6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04" y="0"/>
            <a:ext cx="5757169" cy="6858000"/>
          </a:xfrm>
          <a:prstGeom prst="rect">
            <a:avLst/>
          </a:prstGeom>
        </p:spPr>
      </p:pic>
      <p:pic>
        <p:nvPicPr>
          <p:cNvPr id="10" name="Picture 9" descr="A picture containing indoor, cloth, bag&#10;&#10;Description automatically generated">
            <a:extLst>
              <a:ext uri="{FF2B5EF4-FFF2-40B4-BE49-F238E27FC236}">
                <a16:creationId xmlns:a16="http://schemas.microsoft.com/office/drawing/2014/main" id="{9F4A6B42-C9AE-4D5E-991B-8E941D3E40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66846" y="504399"/>
            <a:ext cx="4035188" cy="3026391"/>
          </a:xfrm>
          <a:prstGeom prst="rect">
            <a:avLst/>
          </a:prstGeom>
        </p:spPr>
      </p:pic>
      <p:pic>
        <p:nvPicPr>
          <p:cNvPr id="12" name="Picture 11" descr="A picture containing indoor, accessory, bag&#10;&#10;Description automatically generated">
            <a:extLst>
              <a:ext uri="{FF2B5EF4-FFF2-40B4-BE49-F238E27FC236}">
                <a16:creationId xmlns:a16="http://schemas.microsoft.com/office/drawing/2014/main" id="{C4A45B75-C131-472D-B396-843EE04A3B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32377" y="3376968"/>
            <a:ext cx="3978322" cy="298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567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253D4-A527-4333-844A-3CCFE708A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595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accent1"/>
                </a:solidFill>
              </a:rPr>
              <a:t>Gig line</a:t>
            </a:r>
          </a:p>
        </p:txBody>
      </p:sp>
      <p:pic>
        <p:nvPicPr>
          <p:cNvPr id="5" name="Content Placeholder 4" descr="A picture containing wall, clothing, indoor&#10;&#10;Description automatically generated">
            <a:extLst>
              <a:ext uri="{FF2B5EF4-FFF2-40B4-BE49-F238E27FC236}">
                <a16:creationId xmlns:a16="http://schemas.microsoft.com/office/drawing/2014/main" id="{2CC3CF13-BB2F-4BD2-9BC7-50636DE2F3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8" t="-6860" r="268" b="24251"/>
          <a:stretch/>
        </p:blipFill>
        <p:spPr>
          <a:xfrm>
            <a:off x="384719" y="3615110"/>
            <a:ext cx="4959461" cy="316247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22F45D-FC9F-496A-93AF-0773A429F10A}"/>
              </a:ext>
            </a:extLst>
          </p:cNvPr>
          <p:cNvSpPr txBox="1"/>
          <p:nvPr/>
        </p:nvSpPr>
        <p:spPr>
          <a:xfrm>
            <a:off x="384720" y="1274564"/>
            <a:ext cx="5535874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/>
              <a:t>What is it?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/>
              <a:t>Alignment of 3 things: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000" b="1" dirty="0">
                <a:solidFill>
                  <a:srgbClr val="FF0000"/>
                </a:solidFill>
              </a:rPr>
              <a:t>Edge of shirt material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000" b="1" dirty="0">
                <a:solidFill>
                  <a:srgbClr val="FF0000"/>
                </a:solidFill>
              </a:rPr>
              <a:t>Curved edge of belt buckle </a:t>
            </a:r>
            <a:r>
              <a:rPr lang="en-US" sz="2000" b="1" dirty="0"/>
              <a:t>(opposite </a:t>
            </a:r>
          </a:p>
          <a:p>
            <a:pPr lvl="2"/>
            <a:r>
              <a:rPr lang="en-US" sz="2000" b="1" dirty="0"/>
              <a:t>        of silver tip)</a:t>
            </a:r>
          </a:p>
          <a:p>
            <a:pPr marL="1371600" lvl="2" indent="-457200">
              <a:buFont typeface="+mj-lt"/>
              <a:buAutoNum type="arabicPeriod" startAt="3"/>
            </a:pPr>
            <a:r>
              <a:rPr lang="en-US" sz="2000" b="1" dirty="0">
                <a:solidFill>
                  <a:srgbClr val="FF0000"/>
                </a:solidFill>
              </a:rPr>
              <a:t>Edge of pants zipper flap</a:t>
            </a:r>
            <a:endParaRPr lang="en-US" sz="3200" b="1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061E3E5-161B-4376-8E3D-E74CAFD3CF8D}"/>
              </a:ext>
            </a:extLst>
          </p:cNvPr>
          <p:cNvCxnSpPr/>
          <p:nvPr/>
        </p:nvCxnSpPr>
        <p:spPr>
          <a:xfrm>
            <a:off x="5890758" y="1560369"/>
            <a:ext cx="0" cy="5336688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picture containing person, wearing, suit&#10;&#10;Description automatically generated">
            <a:extLst>
              <a:ext uri="{FF2B5EF4-FFF2-40B4-BE49-F238E27FC236}">
                <a16:creationId xmlns:a16="http://schemas.microsoft.com/office/drawing/2014/main" id="{53AA6456-6307-475C-8FDD-526E07338A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213" y="4093799"/>
            <a:ext cx="5225599" cy="280325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04D85BA-E18A-4170-B6AF-7C279BFF0F3A}"/>
              </a:ext>
            </a:extLst>
          </p:cNvPr>
          <p:cNvSpPr txBox="1"/>
          <p:nvPr/>
        </p:nvSpPr>
        <p:spPr>
          <a:xfrm>
            <a:off x="5844316" y="1389438"/>
            <a:ext cx="5990743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Males insert belt into pants belt loops starting on the </a:t>
            </a:r>
            <a:r>
              <a:rPr lang="en-US" b="1" u="sng" dirty="0"/>
              <a:t>left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When fastened, the silver tip is on the wearer’s left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Females insert belt into pants loops going to the </a:t>
            </a:r>
            <a:r>
              <a:rPr lang="en-US" b="1" u="sng" dirty="0"/>
              <a:t>right</a:t>
            </a:r>
            <a:r>
              <a:rPr lang="en-US" b="1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When fastened, the silver tip is on the wearer’s </a:t>
            </a:r>
            <a:r>
              <a:rPr lang="en-US" sz="2000" b="1" dirty="0"/>
              <a:t>right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Don’t miss any belt loops</a:t>
            </a:r>
          </a:p>
        </p:txBody>
      </p:sp>
    </p:spTree>
    <p:extLst>
      <p:ext uri="{BB962C8B-B14F-4D97-AF65-F5344CB8AC3E}">
        <p14:creationId xmlns:p14="http://schemas.microsoft.com/office/powerpoint/2010/main" val="3416966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253D4-A527-4333-844A-3CCFE708A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61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>
                <a:solidFill>
                  <a:schemeClr val="accent1"/>
                </a:solidFill>
              </a:rPr>
              <a:t>Trousers </a:t>
            </a:r>
            <a:br>
              <a:rPr lang="en-US" sz="6000" b="1" dirty="0">
                <a:solidFill>
                  <a:schemeClr val="accent1"/>
                </a:solidFill>
              </a:rPr>
            </a:br>
            <a:r>
              <a:rPr lang="en-US" sz="3100" b="1" dirty="0">
                <a:solidFill>
                  <a:schemeClr val="accent1"/>
                </a:solidFill>
              </a:rPr>
              <a:t>Male pants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22F45D-FC9F-496A-93AF-0773A429F10A}"/>
              </a:ext>
            </a:extLst>
          </p:cNvPr>
          <p:cNvSpPr txBox="1"/>
          <p:nvPr/>
        </p:nvSpPr>
        <p:spPr>
          <a:xfrm>
            <a:off x="372363" y="1105324"/>
            <a:ext cx="11535431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0000"/>
                </a:solidFill>
              </a:rPr>
              <a:t>Dry clean only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N</a:t>
            </a:r>
            <a:r>
              <a:rPr lang="en-US" sz="3200" b="1" dirty="0">
                <a:effectLst/>
              </a:rPr>
              <a:t>eatly pressed and free of stains, lint, and cables.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effectLst/>
              </a:rPr>
              <a:t>Male pants:  Back left pocket button will be buttoned at all times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effectLst/>
              </a:rPr>
              <a:t>Unless quickly retrieving an item from that pocket</a:t>
            </a:r>
          </a:p>
        </p:txBody>
      </p:sp>
    </p:spTree>
    <p:extLst>
      <p:ext uri="{BB962C8B-B14F-4D97-AF65-F5344CB8AC3E}">
        <p14:creationId xmlns:p14="http://schemas.microsoft.com/office/powerpoint/2010/main" val="2982064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2888</TotalTime>
  <Words>1050</Words>
  <Application>Microsoft Office PowerPoint</Application>
  <PresentationFormat>Widescreen</PresentationFormat>
  <Paragraphs>159</Paragraphs>
  <Slides>22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Office Theme</vt:lpstr>
      <vt:lpstr>Info Before First Uniform Day</vt:lpstr>
      <vt:lpstr>Light Blue SS Shirt</vt:lpstr>
      <vt:lpstr>Light Blue SS Shirt - Cont</vt:lpstr>
      <vt:lpstr>Nametag Male shirts (one with pockets)</vt:lpstr>
      <vt:lpstr>Nametag Female shirts (one without pockets)</vt:lpstr>
      <vt:lpstr>Rank Enlisted</vt:lpstr>
      <vt:lpstr>PowerPoint Presentation</vt:lpstr>
      <vt:lpstr>Gig line</vt:lpstr>
      <vt:lpstr>Trousers  Male pants</vt:lpstr>
      <vt:lpstr>Flight Cap  </vt:lpstr>
      <vt:lpstr>Don’t Forget</vt:lpstr>
      <vt:lpstr>Exchanging Salutes </vt:lpstr>
      <vt:lpstr>Exchanging Salutes </vt:lpstr>
      <vt:lpstr>PowerPoint Presentation</vt:lpstr>
      <vt:lpstr>Cadence </vt:lpstr>
      <vt:lpstr>Cadence </vt:lpstr>
      <vt:lpstr>Cadence</vt:lpstr>
      <vt:lpstr>Cadence</vt:lpstr>
      <vt:lpstr>Forward March and Halt </vt:lpstr>
      <vt:lpstr>A Few Drill Standards</vt:lpstr>
      <vt:lpstr>PowerPoint Presentation</vt:lpstr>
      <vt:lpstr>Dress Right Dress and Cover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 Before First Uniform Day</dc:title>
  <dc:creator>Jesse Smith</dc:creator>
  <cp:lastModifiedBy>Jesse Smith</cp:lastModifiedBy>
  <cp:revision>8</cp:revision>
  <dcterms:created xsi:type="dcterms:W3CDTF">2021-09-19T13:10:23Z</dcterms:created>
  <dcterms:modified xsi:type="dcterms:W3CDTF">2021-09-23T14:09:29Z</dcterms:modified>
</cp:coreProperties>
</file>