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handoutMasterIdLst>
    <p:handoutMasterId r:id="rId33"/>
  </p:handoutMasterIdLst>
  <p:sldIdLst>
    <p:sldId id="256" r:id="rId5"/>
    <p:sldId id="291" r:id="rId6"/>
    <p:sldId id="287" r:id="rId7"/>
    <p:sldId id="299" r:id="rId8"/>
    <p:sldId id="326" r:id="rId9"/>
    <p:sldId id="290" r:id="rId10"/>
    <p:sldId id="292" r:id="rId11"/>
    <p:sldId id="325" r:id="rId12"/>
    <p:sldId id="324" r:id="rId13"/>
    <p:sldId id="293" r:id="rId14"/>
    <p:sldId id="294" r:id="rId15"/>
    <p:sldId id="300" r:id="rId16"/>
    <p:sldId id="302" r:id="rId17"/>
    <p:sldId id="303" r:id="rId18"/>
    <p:sldId id="308" r:id="rId19"/>
    <p:sldId id="320" r:id="rId20"/>
    <p:sldId id="309" r:id="rId21"/>
    <p:sldId id="312" r:id="rId22"/>
    <p:sldId id="313" r:id="rId23"/>
    <p:sldId id="314" r:id="rId24"/>
    <p:sldId id="315" r:id="rId25"/>
    <p:sldId id="316" r:id="rId26"/>
    <p:sldId id="317" r:id="rId27"/>
    <p:sldId id="318" r:id="rId28"/>
    <p:sldId id="319" r:id="rId29"/>
    <p:sldId id="327" r:id="rId30"/>
    <p:sldId id="32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8" autoAdjust="0"/>
    <p:restoredTop sz="90704" autoAdjust="0"/>
  </p:normalViewPr>
  <p:slideViewPr>
    <p:cSldViewPr snapToGrid="0">
      <p:cViewPr varScale="1">
        <p:scale>
          <a:sx n="102" d="100"/>
          <a:sy n="102" d="100"/>
        </p:scale>
        <p:origin x="576" y="96"/>
      </p:cViewPr>
      <p:guideLst/>
    </p:cSldViewPr>
  </p:slideViewPr>
  <p:notesTextViewPr>
    <p:cViewPr>
      <p:scale>
        <a:sx n="1" d="1"/>
        <a:sy n="1" d="1"/>
      </p:scale>
      <p:origin x="0" y="0"/>
    </p:cViewPr>
  </p:notesTextViewPr>
  <p:sorterViewPr>
    <p:cViewPr>
      <p:scale>
        <a:sx n="100" d="100"/>
        <a:sy n="100" d="100"/>
      </p:scale>
      <p:origin x="0" y="-5491"/>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FECA78-0A3D-418C-A903-0FE83A2DC93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E66915E-6AA8-4FF1-A134-3DB030A844A5}">
      <dgm:prSet phldrT="[Text]" phldr="0"/>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rtl="0"/>
          <a:r>
            <a:rPr lang="en-US" dirty="0">
              <a:latin typeface="Tenorite" panose="00000500000000000000" pitchFamily="2" charset="0"/>
            </a:rPr>
            <a:t>Group Commander  C/Col Goat</a:t>
          </a:r>
        </a:p>
      </dgm:t>
    </dgm:pt>
    <dgm:pt modelId="{320BA84A-B804-424E-8067-AEB8F48E251B}" type="parTrans" cxnId="{C4B63A3D-E32D-44A8-9878-57506796DD1A}">
      <dgm:prSet/>
      <dgm:spPr/>
      <dgm:t>
        <a:bodyPr/>
        <a:lstStyle/>
        <a:p>
          <a:endParaRPr lang="en-US"/>
        </a:p>
      </dgm:t>
    </dgm:pt>
    <dgm:pt modelId="{67FCF40C-8F72-47BE-AD54-A5414BE16ADF}" type="sibTrans" cxnId="{C4B63A3D-E32D-44A8-9878-57506796DD1A}">
      <dgm:prSet/>
      <dgm:spPr/>
      <dgm:t>
        <a:bodyPr/>
        <a:lstStyle/>
        <a:p>
          <a:endParaRPr lang="en-US"/>
        </a:p>
      </dgm:t>
    </dgm:pt>
    <dgm:pt modelId="{93056F9F-2878-4BFA-9545-F1A9FF300C45}">
      <dgm:prSet phldrT="[Text]" phldr="0"/>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a:latin typeface="Tenorite" panose="00000500000000000000" pitchFamily="2" charset="0"/>
            </a:rPr>
            <a:t>Operations         C/Maj Clampett</a:t>
          </a:r>
        </a:p>
      </dgm:t>
    </dgm:pt>
    <dgm:pt modelId="{BB0BD4C6-6F14-4AB7-8FF4-3A1A02FF174C}" type="parTrans" cxnId="{05F0BCDF-D769-450A-B0E1-A55B8922B668}">
      <dgm:prSet/>
      <dgm:spPr/>
      <dgm:t>
        <a:bodyPr/>
        <a:lstStyle/>
        <a:p>
          <a:endParaRPr lang="en-US"/>
        </a:p>
      </dgm:t>
    </dgm:pt>
    <dgm:pt modelId="{8B4D6FF8-AF4E-4468-BCF0-C8CAC2CC9931}" type="sibTrans" cxnId="{05F0BCDF-D769-450A-B0E1-A55B8922B668}">
      <dgm:prSet/>
      <dgm:spPr/>
      <dgm:t>
        <a:bodyPr/>
        <a:lstStyle/>
        <a:p>
          <a:endParaRPr lang="en-US"/>
        </a:p>
      </dgm:t>
    </dgm:pt>
    <dgm:pt modelId="{D51D1BE6-94B2-4282-8969-8D1E7B356764}">
      <dgm:prSet phldrT="[Text]" phldr="0"/>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rtl="0"/>
          <a:r>
            <a:rPr lang="en-US" dirty="0">
              <a:latin typeface="Tenorite" panose="00000500000000000000" pitchFamily="2" charset="0"/>
            </a:rPr>
            <a:t>Mission Support  C/Capt Munster</a:t>
          </a:r>
        </a:p>
      </dgm:t>
    </dgm:pt>
    <dgm:pt modelId="{799DFC41-566B-40B3-A1F9-503B622981E8}" type="parTrans" cxnId="{E4B1F23C-910D-4A38-B77B-B580F13B9369}">
      <dgm:prSet/>
      <dgm:spPr/>
      <dgm:t>
        <a:bodyPr/>
        <a:lstStyle/>
        <a:p>
          <a:endParaRPr lang="en-US"/>
        </a:p>
      </dgm:t>
    </dgm:pt>
    <dgm:pt modelId="{8CFCA729-8411-4C00-B108-29F0D6F7235B}" type="sibTrans" cxnId="{E4B1F23C-910D-4A38-B77B-B580F13B9369}">
      <dgm:prSet/>
      <dgm:spPr/>
      <dgm:t>
        <a:bodyPr/>
        <a:lstStyle/>
        <a:p>
          <a:endParaRPr lang="en-US"/>
        </a:p>
      </dgm:t>
    </dgm:pt>
    <dgm:pt modelId="{4DE9F55D-865F-4B9C-B139-03645425F293}">
      <dgm:prSet phldrT="[Text]" phldr="0"/>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a:latin typeface="Tenorite" panose="00000500000000000000" pitchFamily="2" charset="0"/>
            </a:rPr>
            <a:t>Logistics   C/1LT Pyle</a:t>
          </a:r>
        </a:p>
      </dgm:t>
    </dgm:pt>
    <dgm:pt modelId="{77BAA1DB-09F3-441B-A480-7768DB1354C4}" type="parTrans" cxnId="{F8C508AA-C894-4D77-B85B-55610F50CC19}">
      <dgm:prSet/>
      <dgm:spPr/>
      <dgm:t>
        <a:bodyPr/>
        <a:lstStyle/>
        <a:p>
          <a:endParaRPr lang="en-US"/>
        </a:p>
      </dgm:t>
    </dgm:pt>
    <dgm:pt modelId="{83F354EF-D73F-4DA5-98D4-E380D4E88646}" type="sibTrans" cxnId="{F8C508AA-C894-4D77-B85B-55610F50CC19}">
      <dgm:prSet/>
      <dgm:spPr/>
      <dgm:t>
        <a:bodyPr/>
        <a:lstStyle/>
        <a:p>
          <a:endParaRPr lang="en-US"/>
        </a:p>
      </dgm:t>
    </dgm:pt>
    <dgm:pt modelId="{C4001C16-C564-4DA5-B48F-74C5BB64993C}">
      <dgm:prSet phldr="0"/>
      <dgm:spPr>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rtl="0"/>
          <a:r>
            <a:rPr lang="en-US" dirty="0">
              <a:latin typeface="Tenorite" panose="00000500000000000000" pitchFamily="2" charset="0"/>
            </a:rPr>
            <a:t>Special Teams  C/Maj Austin</a:t>
          </a:r>
        </a:p>
      </dgm:t>
    </dgm:pt>
    <dgm:pt modelId="{B921901F-5EB1-4ACC-96C6-930B6991CDA3}" type="parTrans" cxnId="{E1050779-D770-446D-9548-70E7BF95E5C4}">
      <dgm:prSet/>
      <dgm:spPr/>
      <dgm:t>
        <a:bodyPr/>
        <a:lstStyle/>
        <a:p>
          <a:endParaRPr lang="en-US"/>
        </a:p>
      </dgm:t>
    </dgm:pt>
    <dgm:pt modelId="{9DA06580-2B7A-4A1A-9990-0CF4E95A1C91}" type="sibTrans" cxnId="{E1050779-D770-446D-9548-70E7BF95E5C4}">
      <dgm:prSet/>
      <dgm:spPr/>
      <dgm:t>
        <a:bodyPr/>
        <a:lstStyle/>
        <a:p>
          <a:endParaRPr lang="en-US"/>
        </a:p>
      </dgm:t>
    </dgm:pt>
    <dgm:pt modelId="{27FF21EF-2F37-46F6-AE47-1525E532609C}" type="pres">
      <dgm:prSet presAssocID="{FBFECA78-0A3D-418C-A903-0FE83A2DC93F}" presName="hierChild1" presStyleCnt="0">
        <dgm:presLayoutVars>
          <dgm:orgChart val="1"/>
          <dgm:chPref val="1"/>
          <dgm:dir/>
          <dgm:animOne val="branch"/>
          <dgm:animLvl val="lvl"/>
          <dgm:resizeHandles/>
        </dgm:presLayoutVars>
      </dgm:prSet>
      <dgm:spPr/>
    </dgm:pt>
    <dgm:pt modelId="{225DEEA5-A7DC-4D3E-A0A5-3C48150004A6}" type="pres">
      <dgm:prSet presAssocID="{6E66915E-6AA8-4FF1-A134-3DB030A844A5}" presName="hierRoot1" presStyleCnt="0">
        <dgm:presLayoutVars>
          <dgm:hierBranch val="init"/>
        </dgm:presLayoutVars>
      </dgm:prSet>
      <dgm:spPr/>
    </dgm:pt>
    <dgm:pt modelId="{3F112A31-7BC6-410C-BD9D-5249A898BC97}" type="pres">
      <dgm:prSet presAssocID="{6E66915E-6AA8-4FF1-A134-3DB030A844A5}" presName="rootComposite1" presStyleCnt="0"/>
      <dgm:spPr/>
    </dgm:pt>
    <dgm:pt modelId="{28C2D7F2-7B01-435B-A76A-3E624A7678B4}" type="pres">
      <dgm:prSet presAssocID="{6E66915E-6AA8-4FF1-A134-3DB030A844A5}" presName="rootText1" presStyleLbl="node0" presStyleIdx="0" presStyleCnt="1" custScaleX="133996">
        <dgm:presLayoutVars>
          <dgm:chPref val="3"/>
        </dgm:presLayoutVars>
      </dgm:prSet>
      <dgm:spPr/>
    </dgm:pt>
    <dgm:pt modelId="{D66D6A0A-CF92-4884-ABDA-D6025083BF26}" type="pres">
      <dgm:prSet presAssocID="{6E66915E-6AA8-4FF1-A134-3DB030A844A5}" presName="rootConnector1" presStyleLbl="node1" presStyleIdx="0" presStyleCnt="0"/>
      <dgm:spPr/>
    </dgm:pt>
    <dgm:pt modelId="{2F62591E-0C87-4188-8586-6F93F27BE8C3}" type="pres">
      <dgm:prSet presAssocID="{6E66915E-6AA8-4FF1-A134-3DB030A844A5}" presName="hierChild2" presStyleCnt="0"/>
      <dgm:spPr/>
    </dgm:pt>
    <dgm:pt modelId="{049CA026-D858-4960-83A9-7433A325D4FA}" type="pres">
      <dgm:prSet presAssocID="{BB0BD4C6-6F14-4AB7-8FF4-3A1A02FF174C}" presName="Name37" presStyleLbl="parChTrans1D2" presStyleIdx="0" presStyleCnt="4"/>
      <dgm:spPr/>
    </dgm:pt>
    <dgm:pt modelId="{F6D416A2-69DF-4CFF-A6D6-5D14C7068AC2}" type="pres">
      <dgm:prSet presAssocID="{93056F9F-2878-4BFA-9545-F1A9FF300C45}" presName="hierRoot2" presStyleCnt="0">
        <dgm:presLayoutVars>
          <dgm:hierBranch val="init"/>
        </dgm:presLayoutVars>
      </dgm:prSet>
      <dgm:spPr/>
    </dgm:pt>
    <dgm:pt modelId="{A8AFD772-FD57-4803-A3C2-AE857D13B0A9}" type="pres">
      <dgm:prSet presAssocID="{93056F9F-2878-4BFA-9545-F1A9FF300C45}" presName="rootComposite" presStyleCnt="0"/>
      <dgm:spPr/>
    </dgm:pt>
    <dgm:pt modelId="{E4AE01D1-6482-44A1-9E0D-F048480CB067}" type="pres">
      <dgm:prSet presAssocID="{93056F9F-2878-4BFA-9545-F1A9FF300C45}" presName="rootText" presStyleLbl="node2" presStyleIdx="0" presStyleCnt="4" custScaleX="125644">
        <dgm:presLayoutVars>
          <dgm:chPref val="3"/>
        </dgm:presLayoutVars>
      </dgm:prSet>
      <dgm:spPr/>
    </dgm:pt>
    <dgm:pt modelId="{2675C370-73E0-4008-964B-D9B5A1C9F8CF}" type="pres">
      <dgm:prSet presAssocID="{93056F9F-2878-4BFA-9545-F1A9FF300C45}" presName="rootConnector" presStyleLbl="node2" presStyleIdx="0" presStyleCnt="4"/>
      <dgm:spPr/>
    </dgm:pt>
    <dgm:pt modelId="{587DDD37-8186-4056-9155-256148B02AF5}" type="pres">
      <dgm:prSet presAssocID="{93056F9F-2878-4BFA-9545-F1A9FF300C45}" presName="hierChild4" presStyleCnt="0"/>
      <dgm:spPr/>
    </dgm:pt>
    <dgm:pt modelId="{4B23D043-CDE7-4C69-9D7A-4808A6F36F9E}" type="pres">
      <dgm:prSet presAssocID="{93056F9F-2878-4BFA-9545-F1A9FF300C45}" presName="hierChild5" presStyleCnt="0"/>
      <dgm:spPr/>
    </dgm:pt>
    <dgm:pt modelId="{DFACCC53-A57E-4745-8CD5-284AF17EEC36}" type="pres">
      <dgm:prSet presAssocID="{799DFC41-566B-40B3-A1F9-503B622981E8}" presName="Name37" presStyleLbl="parChTrans1D2" presStyleIdx="1" presStyleCnt="4"/>
      <dgm:spPr/>
    </dgm:pt>
    <dgm:pt modelId="{50D869AD-2653-439B-98E4-9F75D689B2BC}" type="pres">
      <dgm:prSet presAssocID="{D51D1BE6-94B2-4282-8969-8D1E7B356764}" presName="hierRoot2" presStyleCnt="0">
        <dgm:presLayoutVars>
          <dgm:hierBranch val="init"/>
        </dgm:presLayoutVars>
      </dgm:prSet>
      <dgm:spPr/>
    </dgm:pt>
    <dgm:pt modelId="{6D17BE3F-8ACE-44DC-9C83-ED4CE0459B17}" type="pres">
      <dgm:prSet presAssocID="{D51D1BE6-94B2-4282-8969-8D1E7B356764}" presName="rootComposite" presStyleCnt="0"/>
      <dgm:spPr/>
    </dgm:pt>
    <dgm:pt modelId="{D9A458AA-2D66-450E-BA73-BC303CFE2D5E}" type="pres">
      <dgm:prSet presAssocID="{D51D1BE6-94B2-4282-8969-8D1E7B356764}" presName="rootText" presStyleLbl="node2" presStyleIdx="1" presStyleCnt="4" custScaleX="116745">
        <dgm:presLayoutVars>
          <dgm:chPref val="3"/>
        </dgm:presLayoutVars>
      </dgm:prSet>
      <dgm:spPr/>
    </dgm:pt>
    <dgm:pt modelId="{EA14B155-EE2F-4CEE-96A1-E4951C8A08BC}" type="pres">
      <dgm:prSet presAssocID="{D51D1BE6-94B2-4282-8969-8D1E7B356764}" presName="rootConnector" presStyleLbl="node2" presStyleIdx="1" presStyleCnt="4"/>
      <dgm:spPr/>
    </dgm:pt>
    <dgm:pt modelId="{368C7155-A45E-40F4-BC50-178F774B0EEC}" type="pres">
      <dgm:prSet presAssocID="{D51D1BE6-94B2-4282-8969-8D1E7B356764}" presName="hierChild4" presStyleCnt="0"/>
      <dgm:spPr/>
    </dgm:pt>
    <dgm:pt modelId="{2C47C1E4-F968-4B43-A74A-0846D3BD6DAB}" type="pres">
      <dgm:prSet presAssocID="{D51D1BE6-94B2-4282-8969-8D1E7B356764}" presName="hierChild5" presStyleCnt="0"/>
      <dgm:spPr/>
    </dgm:pt>
    <dgm:pt modelId="{74B88483-3A3A-4B78-AB73-5FAD9EA40AD2}" type="pres">
      <dgm:prSet presAssocID="{77BAA1DB-09F3-441B-A480-7768DB1354C4}" presName="Name37" presStyleLbl="parChTrans1D2" presStyleIdx="2" presStyleCnt="4"/>
      <dgm:spPr/>
    </dgm:pt>
    <dgm:pt modelId="{D1911A2F-66BB-43CE-968C-CFB25756BDD4}" type="pres">
      <dgm:prSet presAssocID="{4DE9F55D-865F-4B9C-B139-03645425F293}" presName="hierRoot2" presStyleCnt="0">
        <dgm:presLayoutVars>
          <dgm:hierBranch val="init"/>
        </dgm:presLayoutVars>
      </dgm:prSet>
      <dgm:spPr/>
    </dgm:pt>
    <dgm:pt modelId="{703C448D-8C73-46C3-BE8B-443BB7858A79}" type="pres">
      <dgm:prSet presAssocID="{4DE9F55D-865F-4B9C-B139-03645425F293}" presName="rootComposite" presStyleCnt="0"/>
      <dgm:spPr/>
    </dgm:pt>
    <dgm:pt modelId="{3E8005FF-21F3-4166-9FA8-5EB5396193FD}" type="pres">
      <dgm:prSet presAssocID="{4DE9F55D-865F-4B9C-B139-03645425F293}" presName="rootText" presStyleLbl="node2" presStyleIdx="2" presStyleCnt="4">
        <dgm:presLayoutVars>
          <dgm:chPref val="3"/>
        </dgm:presLayoutVars>
      </dgm:prSet>
      <dgm:spPr/>
    </dgm:pt>
    <dgm:pt modelId="{344844A3-D020-4040-82C0-72E64ACEEAC2}" type="pres">
      <dgm:prSet presAssocID="{4DE9F55D-865F-4B9C-B139-03645425F293}" presName="rootConnector" presStyleLbl="node2" presStyleIdx="2" presStyleCnt="4"/>
      <dgm:spPr/>
    </dgm:pt>
    <dgm:pt modelId="{3C7BA17A-100E-4E8D-B4B6-56761D7AB469}" type="pres">
      <dgm:prSet presAssocID="{4DE9F55D-865F-4B9C-B139-03645425F293}" presName="hierChild4" presStyleCnt="0"/>
      <dgm:spPr/>
    </dgm:pt>
    <dgm:pt modelId="{430FDD3B-9ECA-43E6-8508-23AADD1B8850}" type="pres">
      <dgm:prSet presAssocID="{4DE9F55D-865F-4B9C-B139-03645425F293}" presName="hierChild5" presStyleCnt="0"/>
      <dgm:spPr/>
    </dgm:pt>
    <dgm:pt modelId="{C9E35897-5D86-4A13-8944-10C1A5136CA9}" type="pres">
      <dgm:prSet presAssocID="{B921901F-5EB1-4ACC-96C6-930B6991CDA3}" presName="Name37" presStyleLbl="parChTrans1D2" presStyleIdx="3" presStyleCnt="4"/>
      <dgm:spPr/>
    </dgm:pt>
    <dgm:pt modelId="{4DF589C1-B4F7-4B56-88B8-DA724B898FB2}" type="pres">
      <dgm:prSet presAssocID="{C4001C16-C564-4DA5-B48F-74C5BB64993C}" presName="hierRoot2" presStyleCnt="0">
        <dgm:presLayoutVars>
          <dgm:hierBranch val="init"/>
        </dgm:presLayoutVars>
      </dgm:prSet>
      <dgm:spPr/>
    </dgm:pt>
    <dgm:pt modelId="{1D57700E-142E-4EC6-BD6D-6BD5149D7CCE}" type="pres">
      <dgm:prSet presAssocID="{C4001C16-C564-4DA5-B48F-74C5BB64993C}" presName="rootComposite" presStyleCnt="0"/>
      <dgm:spPr/>
    </dgm:pt>
    <dgm:pt modelId="{77962D4C-A73D-44B0-814A-F67D3E7D5C07}" type="pres">
      <dgm:prSet presAssocID="{C4001C16-C564-4DA5-B48F-74C5BB64993C}" presName="rootText" presStyleLbl="node2" presStyleIdx="3" presStyleCnt="4" custScaleX="121665">
        <dgm:presLayoutVars>
          <dgm:chPref val="3"/>
        </dgm:presLayoutVars>
      </dgm:prSet>
      <dgm:spPr/>
    </dgm:pt>
    <dgm:pt modelId="{C9943B97-33A1-4D08-B22B-B37B6DE8BA3A}" type="pres">
      <dgm:prSet presAssocID="{C4001C16-C564-4DA5-B48F-74C5BB64993C}" presName="rootConnector" presStyleLbl="node2" presStyleIdx="3" presStyleCnt="4"/>
      <dgm:spPr/>
    </dgm:pt>
    <dgm:pt modelId="{4F16D2D5-6461-4334-9BDB-5D8215426BC8}" type="pres">
      <dgm:prSet presAssocID="{C4001C16-C564-4DA5-B48F-74C5BB64993C}" presName="hierChild4" presStyleCnt="0"/>
      <dgm:spPr/>
    </dgm:pt>
    <dgm:pt modelId="{F005BB02-8D5C-4CF5-ACB9-32B524947611}" type="pres">
      <dgm:prSet presAssocID="{C4001C16-C564-4DA5-B48F-74C5BB64993C}" presName="hierChild5" presStyleCnt="0"/>
      <dgm:spPr/>
    </dgm:pt>
    <dgm:pt modelId="{DC342287-FB3E-4E50-95A3-43DD0E80CC8E}" type="pres">
      <dgm:prSet presAssocID="{6E66915E-6AA8-4FF1-A134-3DB030A844A5}" presName="hierChild3" presStyleCnt="0"/>
      <dgm:spPr/>
    </dgm:pt>
  </dgm:ptLst>
  <dgm:cxnLst>
    <dgm:cxn modelId="{E4B1F23C-910D-4A38-B77B-B580F13B9369}" srcId="{6E66915E-6AA8-4FF1-A134-3DB030A844A5}" destId="{D51D1BE6-94B2-4282-8969-8D1E7B356764}" srcOrd="1" destOrd="0" parTransId="{799DFC41-566B-40B3-A1F9-503B622981E8}" sibTransId="{8CFCA729-8411-4C00-B108-29F0D6F7235B}"/>
    <dgm:cxn modelId="{C4B63A3D-E32D-44A8-9878-57506796DD1A}" srcId="{FBFECA78-0A3D-418C-A903-0FE83A2DC93F}" destId="{6E66915E-6AA8-4FF1-A134-3DB030A844A5}" srcOrd="0" destOrd="0" parTransId="{320BA84A-B804-424E-8067-AEB8F48E251B}" sibTransId="{67FCF40C-8F72-47BE-AD54-A5414BE16ADF}"/>
    <dgm:cxn modelId="{FC36D565-4F6D-43A0-BC1F-61C7BB0DE1D8}" type="presOf" srcId="{799DFC41-566B-40B3-A1F9-503B622981E8}" destId="{DFACCC53-A57E-4745-8CD5-284AF17EEC36}" srcOrd="0" destOrd="0" presId="urn:microsoft.com/office/officeart/2005/8/layout/orgChart1"/>
    <dgm:cxn modelId="{B64F674A-FADD-4D18-9690-087D79C3B41F}" type="presOf" srcId="{93056F9F-2878-4BFA-9545-F1A9FF300C45}" destId="{E4AE01D1-6482-44A1-9E0D-F048480CB067}" srcOrd="0" destOrd="0" presId="urn:microsoft.com/office/officeart/2005/8/layout/orgChart1"/>
    <dgm:cxn modelId="{DD48AA4C-43C8-4869-A2EE-21447780AA8A}" type="presOf" srcId="{77BAA1DB-09F3-441B-A480-7768DB1354C4}" destId="{74B88483-3A3A-4B78-AB73-5FAD9EA40AD2}" srcOrd="0" destOrd="0" presId="urn:microsoft.com/office/officeart/2005/8/layout/orgChart1"/>
    <dgm:cxn modelId="{E69B906D-3523-438A-A03F-4F8EE9FC3F54}" type="presOf" srcId="{BB0BD4C6-6F14-4AB7-8FF4-3A1A02FF174C}" destId="{049CA026-D858-4960-83A9-7433A325D4FA}" srcOrd="0" destOrd="0" presId="urn:microsoft.com/office/officeart/2005/8/layout/orgChart1"/>
    <dgm:cxn modelId="{B6F9D875-2A57-4DF1-ADC0-1494990513BF}" type="presOf" srcId="{6E66915E-6AA8-4FF1-A134-3DB030A844A5}" destId="{28C2D7F2-7B01-435B-A76A-3E624A7678B4}" srcOrd="0" destOrd="0" presId="urn:microsoft.com/office/officeart/2005/8/layout/orgChart1"/>
    <dgm:cxn modelId="{E1050779-D770-446D-9548-70E7BF95E5C4}" srcId="{6E66915E-6AA8-4FF1-A134-3DB030A844A5}" destId="{C4001C16-C564-4DA5-B48F-74C5BB64993C}" srcOrd="3" destOrd="0" parTransId="{B921901F-5EB1-4ACC-96C6-930B6991CDA3}" sibTransId="{9DA06580-2B7A-4A1A-9990-0CF4E95A1C91}"/>
    <dgm:cxn modelId="{F75C5E86-17E6-4A32-A936-73E5C86FAF1E}" type="presOf" srcId="{93056F9F-2878-4BFA-9545-F1A9FF300C45}" destId="{2675C370-73E0-4008-964B-D9B5A1C9F8CF}" srcOrd="1" destOrd="0" presId="urn:microsoft.com/office/officeart/2005/8/layout/orgChart1"/>
    <dgm:cxn modelId="{D58E1689-3765-42ED-95F4-D3A1F0EC905A}" type="presOf" srcId="{C4001C16-C564-4DA5-B48F-74C5BB64993C}" destId="{C9943B97-33A1-4D08-B22B-B37B6DE8BA3A}" srcOrd="1" destOrd="0" presId="urn:microsoft.com/office/officeart/2005/8/layout/orgChart1"/>
    <dgm:cxn modelId="{DC13BD93-E239-40F1-8F81-17F027D16411}" type="presOf" srcId="{B921901F-5EB1-4ACC-96C6-930B6991CDA3}" destId="{C9E35897-5D86-4A13-8944-10C1A5136CA9}" srcOrd="0" destOrd="0" presId="urn:microsoft.com/office/officeart/2005/8/layout/orgChart1"/>
    <dgm:cxn modelId="{C4FD45A7-2067-4D47-9D3B-0480893248E6}" type="presOf" srcId="{FBFECA78-0A3D-418C-A903-0FE83A2DC93F}" destId="{27FF21EF-2F37-46F6-AE47-1525E532609C}" srcOrd="0" destOrd="0" presId="urn:microsoft.com/office/officeart/2005/8/layout/orgChart1"/>
    <dgm:cxn modelId="{F8C508AA-C894-4D77-B85B-55610F50CC19}" srcId="{6E66915E-6AA8-4FF1-A134-3DB030A844A5}" destId="{4DE9F55D-865F-4B9C-B139-03645425F293}" srcOrd="2" destOrd="0" parTransId="{77BAA1DB-09F3-441B-A480-7768DB1354C4}" sibTransId="{83F354EF-D73F-4DA5-98D4-E380D4E88646}"/>
    <dgm:cxn modelId="{5E1E0EAD-C390-42BC-B5EE-785C7B06B72E}" type="presOf" srcId="{D51D1BE6-94B2-4282-8969-8D1E7B356764}" destId="{EA14B155-EE2F-4CEE-96A1-E4951C8A08BC}" srcOrd="1" destOrd="0" presId="urn:microsoft.com/office/officeart/2005/8/layout/orgChart1"/>
    <dgm:cxn modelId="{082650B0-080F-4169-A26C-4CAF5FC9C360}" type="presOf" srcId="{C4001C16-C564-4DA5-B48F-74C5BB64993C}" destId="{77962D4C-A73D-44B0-814A-F67D3E7D5C07}" srcOrd="0" destOrd="0" presId="urn:microsoft.com/office/officeart/2005/8/layout/orgChart1"/>
    <dgm:cxn modelId="{D500E5BA-1C53-4214-AB50-F2D84277F5C5}" type="presOf" srcId="{4DE9F55D-865F-4B9C-B139-03645425F293}" destId="{344844A3-D020-4040-82C0-72E64ACEEAC2}" srcOrd="1" destOrd="0" presId="urn:microsoft.com/office/officeart/2005/8/layout/orgChart1"/>
    <dgm:cxn modelId="{F4F385C6-D2C5-476A-B706-5547EF4C5988}" type="presOf" srcId="{6E66915E-6AA8-4FF1-A134-3DB030A844A5}" destId="{D66D6A0A-CF92-4884-ABDA-D6025083BF26}" srcOrd="1" destOrd="0" presId="urn:microsoft.com/office/officeart/2005/8/layout/orgChart1"/>
    <dgm:cxn modelId="{289A32D3-1E18-4D6B-9FAC-CBDC41917E49}" type="presOf" srcId="{D51D1BE6-94B2-4282-8969-8D1E7B356764}" destId="{D9A458AA-2D66-450E-BA73-BC303CFE2D5E}" srcOrd="0" destOrd="0" presId="urn:microsoft.com/office/officeart/2005/8/layout/orgChart1"/>
    <dgm:cxn modelId="{05F0BCDF-D769-450A-B0E1-A55B8922B668}" srcId="{6E66915E-6AA8-4FF1-A134-3DB030A844A5}" destId="{93056F9F-2878-4BFA-9545-F1A9FF300C45}" srcOrd="0" destOrd="0" parTransId="{BB0BD4C6-6F14-4AB7-8FF4-3A1A02FF174C}" sibTransId="{8B4D6FF8-AF4E-4468-BCF0-C8CAC2CC9931}"/>
    <dgm:cxn modelId="{8D3E0EED-BF56-4B7F-9C34-CC62973D5A22}" type="presOf" srcId="{4DE9F55D-865F-4B9C-B139-03645425F293}" destId="{3E8005FF-21F3-4166-9FA8-5EB5396193FD}" srcOrd="0" destOrd="0" presId="urn:microsoft.com/office/officeart/2005/8/layout/orgChart1"/>
    <dgm:cxn modelId="{39C31EC7-EB18-4335-83B2-D5EAF8BECE82}" type="presParOf" srcId="{27FF21EF-2F37-46F6-AE47-1525E532609C}" destId="{225DEEA5-A7DC-4D3E-A0A5-3C48150004A6}" srcOrd="0" destOrd="0" presId="urn:microsoft.com/office/officeart/2005/8/layout/orgChart1"/>
    <dgm:cxn modelId="{FE7820E0-2684-45CD-8596-7954821AD9C4}" type="presParOf" srcId="{225DEEA5-A7DC-4D3E-A0A5-3C48150004A6}" destId="{3F112A31-7BC6-410C-BD9D-5249A898BC97}" srcOrd="0" destOrd="0" presId="urn:microsoft.com/office/officeart/2005/8/layout/orgChart1"/>
    <dgm:cxn modelId="{BAD96DDD-7828-45EB-B83C-68D295AC0FC2}" type="presParOf" srcId="{3F112A31-7BC6-410C-BD9D-5249A898BC97}" destId="{28C2D7F2-7B01-435B-A76A-3E624A7678B4}" srcOrd="0" destOrd="0" presId="urn:microsoft.com/office/officeart/2005/8/layout/orgChart1"/>
    <dgm:cxn modelId="{29E40D24-A0D2-4049-B9A4-EE3C095C94C2}" type="presParOf" srcId="{3F112A31-7BC6-410C-BD9D-5249A898BC97}" destId="{D66D6A0A-CF92-4884-ABDA-D6025083BF26}" srcOrd="1" destOrd="0" presId="urn:microsoft.com/office/officeart/2005/8/layout/orgChart1"/>
    <dgm:cxn modelId="{0BF532EB-76C7-47AE-9E63-051F7DCF3AFA}" type="presParOf" srcId="{225DEEA5-A7DC-4D3E-A0A5-3C48150004A6}" destId="{2F62591E-0C87-4188-8586-6F93F27BE8C3}" srcOrd="1" destOrd="0" presId="urn:microsoft.com/office/officeart/2005/8/layout/orgChart1"/>
    <dgm:cxn modelId="{4E31BD74-80B4-4EC1-B158-D5744992974A}" type="presParOf" srcId="{2F62591E-0C87-4188-8586-6F93F27BE8C3}" destId="{049CA026-D858-4960-83A9-7433A325D4FA}" srcOrd="0" destOrd="0" presId="urn:microsoft.com/office/officeart/2005/8/layout/orgChart1"/>
    <dgm:cxn modelId="{D840037D-54E9-48E5-A171-F74E7DE35D6A}" type="presParOf" srcId="{2F62591E-0C87-4188-8586-6F93F27BE8C3}" destId="{F6D416A2-69DF-4CFF-A6D6-5D14C7068AC2}" srcOrd="1" destOrd="0" presId="urn:microsoft.com/office/officeart/2005/8/layout/orgChart1"/>
    <dgm:cxn modelId="{8D2F90CA-8A4F-4ABA-8E09-34AA108B0B0B}" type="presParOf" srcId="{F6D416A2-69DF-4CFF-A6D6-5D14C7068AC2}" destId="{A8AFD772-FD57-4803-A3C2-AE857D13B0A9}" srcOrd="0" destOrd="0" presId="urn:microsoft.com/office/officeart/2005/8/layout/orgChart1"/>
    <dgm:cxn modelId="{CE13BBDE-9B44-4257-9F84-E32FE025FDD2}" type="presParOf" srcId="{A8AFD772-FD57-4803-A3C2-AE857D13B0A9}" destId="{E4AE01D1-6482-44A1-9E0D-F048480CB067}" srcOrd="0" destOrd="0" presId="urn:microsoft.com/office/officeart/2005/8/layout/orgChart1"/>
    <dgm:cxn modelId="{CDF754AA-BC23-42ED-AECD-3D86E8E93AA1}" type="presParOf" srcId="{A8AFD772-FD57-4803-A3C2-AE857D13B0A9}" destId="{2675C370-73E0-4008-964B-D9B5A1C9F8CF}" srcOrd="1" destOrd="0" presId="urn:microsoft.com/office/officeart/2005/8/layout/orgChart1"/>
    <dgm:cxn modelId="{C5179043-0E7C-44E2-B1F4-DDB94464634C}" type="presParOf" srcId="{F6D416A2-69DF-4CFF-A6D6-5D14C7068AC2}" destId="{587DDD37-8186-4056-9155-256148B02AF5}" srcOrd="1" destOrd="0" presId="urn:microsoft.com/office/officeart/2005/8/layout/orgChart1"/>
    <dgm:cxn modelId="{A18E7724-8643-4991-B110-AB8C1AB3235F}" type="presParOf" srcId="{F6D416A2-69DF-4CFF-A6D6-5D14C7068AC2}" destId="{4B23D043-CDE7-4C69-9D7A-4808A6F36F9E}" srcOrd="2" destOrd="0" presId="urn:microsoft.com/office/officeart/2005/8/layout/orgChart1"/>
    <dgm:cxn modelId="{EB55AA8C-43DF-4918-B60C-9AA692B6A355}" type="presParOf" srcId="{2F62591E-0C87-4188-8586-6F93F27BE8C3}" destId="{DFACCC53-A57E-4745-8CD5-284AF17EEC36}" srcOrd="2" destOrd="0" presId="urn:microsoft.com/office/officeart/2005/8/layout/orgChart1"/>
    <dgm:cxn modelId="{C21E5CDF-4D46-474D-9FEE-083D059C4ECD}" type="presParOf" srcId="{2F62591E-0C87-4188-8586-6F93F27BE8C3}" destId="{50D869AD-2653-439B-98E4-9F75D689B2BC}" srcOrd="3" destOrd="0" presId="urn:microsoft.com/office/officeart/2005/8/layout/orgChart1"/>
    <dgm:cxn modelId="{1F7B9E3B-130A-4898-82DD-9E9720E5D0A3}" type="presParOf" srcId="{50D869AD-2653-439B-98E4-9F75D689B2BC}" destId="{6D17BE3F-8ACE-44DC-9C83-ED4CE0459B17}" srcOrd="0" destOrd="0" presId="urn:microsoft.com/office/officeart/2005/8/layout/orgChart1"/>
    <dgm:cxn modelId="{EA4FC7E9-3685-487C-B38D-8D1142DB73AA}" type="presParOf" srcId="{6D17BE3F-8ACE-44DC-9C83-ED4CE0459B17}" destId="{D9A458AA-2D66-450E-BA73-BC303CFE2D5E}" srcOrd="0" destOrd="0" presId="urn:microsoft.com/office/officeart/2005/8/layout/orgChart1"/>
    <dgm:cxn modelId="{6522F085-9097-476B-9589-B61144BA7BF6}" type="presParOf" srcId="{6D17BE3F-8ACE-44DC-9C83-ED4CE0459B17}" destId="{EA14B155-EE2F-4CEE-96A1-E4951C8A08BC}" srcOrd="1" destOrd="0" presId="urn:microsoft.com/office/officeart/2005/8/layout/orgChart1"/>
    <dgm:cxn modelId="{E1B84FA0-2687-423C-8819-9D5118909B2A}" type="presParOf" srcId="{50D869AD-2653-439B-98E4-9F75D689B2BC}" destId="{368C7155-A45E-40F4-BC50-178F774B0EEC}" srcOrd="1" destOrd="0" presId="urn:microsoft.com/office/officeart/2005/8/layout/orgChart1"/>
    <dgm:cxn modelId="{03DC827B-C569-4A31-B1C6-A6A4BDDDBBA5}" type="presParOf" srcId="{50D869AD-2653-439B-98E4-9F75D689B2BC}" destId="{2C47C1E4-F968-4B43-A74A-0846D3BD6DAB}" srcOrd="2" destOrd="0" presId="urn:microsoft.com/office/officeart/2005/8/layout/orgChart1"/>
    <dgm:cxn modelId="{26D2E765-EC8D-43A0-BB1F-E5FB81CD96AB}" type="presParOf" srcId="{2F62591E-0C87-4188-8586-6F93F27BE8C3}" destId="{74B88483-3A3A-4B78-AB73-5FAD9EA40AD2}" srcOrd="4" destOrd="0" presId="urn:microsoft.com/office/officeart/2005/8/layout/orgChart1"/>
    <dgm:cxn modelId="{34DBDDD1-0A84-4C40-BFCE-3B9DC0B82EA5}" type="presParOf" srcId="{2F62591E-0C87-4188-8586-6F93F27BE8C3}" destId="{D1911A2F-66BB-43CE-968C-CFB25756BDD4}" srcOrd="5" destOrd="0" presId="urn:microsoft.com/office/officeart/2005/8/layout/orgChart1"/>
    <dgm:cxn modelId="{1F1DBFDB-ECF4-4AC7-A138-63272DEE8044}" type="presParOf" srcId="{D1911A2F-66BB-43CE-968C-CFB25756BDD4}" destId="{703C448D-8C73-46C3-BE8B-443BB7858A79}" srcOrd="0" destOrd="0" presId="urn:microsoft.com/office/officeart/2005/8/layout/orgChart1"/>
    <dgm:cxn modelId="{9424FE66-68DF-48AA-BB9E-B5FA49CF498E}" type="presParOf" srcId="{703C448D-8C73-46C3-BE8B-443BB7858A79}" destId="{3E8005FF-21F3-4166-9FA8-5EB5396193FD}" srcOrd="0" destOrd="0" presId="urn:microsoft.com/office/officeart/2005/8/layout/orgChart1"/>
    <dgm:cxn modelId="{E150D8EB-2DDA-4B09-8B3F-462750E408E4}" type="presParOf" srcId="{703C448D-8C73-46C3-BE8B-443BB7858A79}" destId="{344844A3-D020-4040-82C0-72E64ACEEAC2}" srcOrd="1" destOrd="0" presId="urn:microsoft.com/office/officeart/2005/8/layout/orgChart1"/>
    <dgm:cxn modelId="{EEBFB4C5-6C08-4D59-AA2D-DA7BB82AA33E}" type="presParOf" srcId="{D1911A2F-66BB-43CE-968C-CFB25756BDD4}" destId="{3C7BA17A-100E-4E8D-B4B6-56761D7AB469}" srcOrd="1" destOrd="0" presId="urn:microsoft.com/office/officeart/2005/8/layout/orgChart1"/>
    <dgm:cxn modelId="{F6D86799-A457-4F9D-94A9-817C51F5160D}" type="presParOf" srcId="{D1911A2F-66BB-43CE-968C-CFB25756BDD4}" destId="{430FDD3B-9ECA-43E6-8508-23AADD1B8850}" srcOrd="2" destOrd="0" presId="urn:microsoft.com/office/officeart/2005/8/layout/orgChart1"/>
    <dgm:cxn modelId="{3CFC6F99-ED3D-4727-A728-CDF59BA5BD9D}" type="presParOf" srcId="{2F62591E-0C87-4188-8586-6F93F27BE8C3}" destId="{C9E35897-5D86-4A13-8944-10C1A5136CA9}" srcOrd="6" destOrd="0" presId="urn:microsoft.com/office/officeart/2005/8/layout/orgChart1"/>
    <dgm:cxn modelId="{007818A7-51DC-4E7A-A68A-AA0CD788DD58}" type="presParOf" srcId="{2F62591E-0C87-4188-8586-6F93F27BE8C3}" destId="{4DF589C1-B4F7-4B56-88B8-DA724B898FB2}" srcOrd="7" destOrd="0" presId="urn:microsoft.com/office/officeart/2005/8/layout/orgChart1"/>
    <dgm:cxn modelId="{7CECB323-2475-47D3-B223-1F8E2FD1BC15}" type="presParOf" srcId="{4DF589C1-B4F7-4B56-88B8-DA724B898FB2}" destId="{1D57700E-142E-4EC6-BD6D-6BD5149D7CCE}" srcOrd="0" destOrd="0" presId="urn:microsoft.com/office/officeart/2005/8/layout/orgChart1"/>
    <dgm:cxn modelId="{7DBBC697-F9FB-4ABA-B717-4891C7B68A0D}" type="presParOf" srcId="{1D57700E-142E-4EC6-BD6D-6BD5149D7CCE}" destId="{77962D4C-A73D-44B0-814A-F67D3E7D5C07}" srcOrd="0" destOrd="0" presId="urn:microsoft.com/office/officeart/2005/8/layout/orgChart1"/>
    <dgm:cxn modelId="{40FE771C-DB6E-4F2E-982C-30C883805B09}" type="presParOf" srcId="{1D57700E-142E-4EC6-BD6D-6BD5149D7CCE}" destId="{C9943B97-33A1-4D08-B22B-B37B6DE8BA3A}" srcOrd="1" destOrd="0" presId="urn:microsoft.com/office/officeart/2005/8/layout/orgChart1"/>
    <dgm:cxn modelId="{5EA88029-E130-4F59-B440-2DC1099ECB91}" type="presParOf" srcId="{4DF589C1-B4F7-4B56-88B8-DA724B898FB2}" destId="{4F16D2D5-6461-4334-9BDB-5D8215426BC8}" srcOrd="1" destOrd="0" presId="urn:microsoft.com/office/officeart/2005/8/layout/orgChart1"/>
    <dgm:cxn modelId="{DCA9D4AB-03FC-4C60-987A-93D26F1C4EAC}" type="presParOf" srcId="{4DF589C1-B4F7-4B56-88B8-DA724B898FB2}" destId="{F005BB02-8D5C-4CF5-ACB9-32B524947611}" srcOrd="2" destOrd="0" presId="urn:microsoft.com/office/officeart/2005/8/layout/orgChart1"/>
    <dgm:cxn modelId="{C1FFBAE9-3853-48AA-ACA2-9C0DBC41DDE1}" type="presParOf" srcId="{225DEEA5-A7DC-4D3E-A0A5-3C48150004A6}" destId="{DC342287-FB3E-4E50-95A3-43DD0E80CC8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35897-5D86-4A13-8944-10C1A5136CA9}">
      <dsp:nvSpPr>
        <dsp:cNvPr id="0" name=""/>
        <dsp:cNvSpPr/>
      </dsp:nvSpPr>
      <dsp:spPr>
        <a:xfrm>
          <a:off x="3809770" y="1677178"/>
          <a:ext cx="2926930" cy="303242"/>
        </a:xfrm>
        <a:custGeom>
          <a:avLst/>
          <a:gdLst/>
          <a:ahLst/>
          <a:cxnLst/>
          <a:rect l="0" t="0" r="0" b="0"/>
          <a:pathLst>
            <a:path>
              <a:moveTo>
                <a:pt x="0" y="0"/>
              </a:moveTo>
              <a:lnTo>
                <a:pt x="0" y="151621"/>
              </a:lnTo>
              <a:lnTo>
                <a:pt x="2926930" y="151621"/>
              </a:lnTo>
              <a:lnTo>
                <a:pt x="2926930" y="303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B88483-3A3A-4B78-AB73-5FAD9EA40AD2}">
      <dsp:nvSpPr>
        <dsp:cNvPr id="0" name=""/>
        <dsp:cNvSpPr/>
      </dsp:nvSpPr>
      <dsp:spPr>
        <a:xfrm>
          <a:off x="3809770" y="1677178"/>
          <a:ext cx="1023255" cy="303242"/>
        </a:xfrm>
        <a:custGeom>
          <a:avLst/>
          <a:gdLst/>
          <a:ahLst/>
          <a:cxnLst/>
          <a:rect l="0" t="0" r="0" b="0"/>
          <a:pathLst>
            <a:path>
              <a:moveTo>
                <a:pt x="0" y="0"/>
              </a:moveTo>
              <a:lnTo>
                <a:pt x="0" y="151621"/>
              </a:lnTo>
              <a:lnTo>
                <a:pt x="1023255" y="151621"/>
              </a:lnTo>
              <a:lnTo>
                <a:pt x="1023255" y="303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ACCC53-A57E-4745-8CD5-284AF17EEC36}">
      <dsp:nvSpPr>
        <dsp:cNvPr id="0" name=""/>
        <dsp:cNvSpPr/>
      </dsp:nvSpPr>
      <dsp:spPr>
        <a:xfrm>
          <a:off x="2964872" y="1677178"/>
          <a:ext cx="844898" cy="303242"/>
        </a:xfrm>
        <a:custGeom>
          <a:avLst/>
          <a:gdLst/>
          <a:ahLst/>
          <a:cxnLst/>
          <a:rect l="0" t="0" r="0" b="0"/>
          <a:pathLst>
            <a:path>
              <a:moveTo>
                <a:pt x="844898" y="0"/>
              </a:moveTo>
              <a:lnTo>
                <a:pt x="844898" y="151621"/>
              </a:lnTo>
              <a:lnTo>
                <a:pt x="0" y="151621"/>
              </a:lnTo>
              <a:lnTo>
                <a:pt x="0" y="303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9CA026-D858-4960-83A9-7433A325D4FA}">
      <dsp:nvSpPr>
        <dsp:cNvPr id="0" name=""/>
        <dsp:cNvSpPr/>
      </dsp:nvSpPr>
      <dsp:spPr>
        <a:xfrm>
          <a:off x="911568" y="1677178"/>
          <a:ext cx="2898202" cy="303242"/>
        </a:xfrm>
        <a:custGeom>
          <a:avLst/>
          <a:gdLst/>
          <a:ahLst/>
          <a:cxnLst/>
          <a:rect l="0" t="0" r="0" b="0"/>
          <a:pathLst>
            <a:path>
              <a:moveTo>
                <a:pt x="2898202" y="0"/>
              </a:moveTo>
              <a:lnTo>
                <a:pt x="2898202" y="151621"/>
              </a:lnTo>
              <a:lnTo>
                <a:pt x="0" y="151621"/>
              </a:lnTo>
              <a:lnTo>
                <a:pt x="0" y="3032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C2D7F2-7B01-435B-A76A-3E624A7678B4}">
      <dsp:nvSpPr>
        <dsp:cNvPr id="0" name=""/>
        <dsp:cNvSpPr/>
      </dsp:nvSpPr>
      <dsp:spPr>
        <a:xfrm>
          <a:off x="2842312" y="955173"/>
          <a:ext cx="1934916" cy="722005"/>
        </a:xfrm>
        <a:prstGeom prst="rect">
          <a:avLst/>
        </a:prstGeom>
        <a:solidFill>
          <a:schemeClr val="accent5">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enorite" panose="00000500000000000000" pitchFamily="2" charset="0"/>
            </a:rPr>
            <a:t>Group Commander  C/Col Goat</a:t>
          </a:r>
        </a:p>
      </dsp:txBody>
      <dsp:txXfrm>
        <a:off x="2842312" y="955173"/>
        <a:ext cx="1934916" cy="722005"/>
      </dsp:txXfrm>
    </dsp:sp>
    <dsp:sp modelId="{E4AE01D1-6482-44A1-9E0D-F048480CB067}">
      <dsp:nvSpPr>
        <dsp:cNvPr id="0" name=""/>
        <dsp:cNvSpPr/>
      </dsp:nvSpPr>
      <dsp:spPr>
        <a:xfrm>
          <a:off x="4411" y="1980421"/>
          <a:ext cx="1814313" cy="722005"/>
        </a:xfrm>
        <a:prstGeom prst="rect">
          <a:avLst/>
        </a:prstGeom>
        <a:solidFill>
          <a:schemeClr val="accent5">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enorite" panose="00000500000000000000" pitchFamily="2" charset="0"/>
            </a:rPr>
            <a:t>Operations         C/Maj Clampett</a:t>
          </a:r>
        </a:p>
      </dsp:txBody>
      <dsp:txXfrm>
        <a:off x="4411" y="1980421"/>
        <a:ext cx="1814313" cy="722005"/>
      </dsp:txXfrm>
    </dsp:sp>
    <dsp:sp modelId="{D9A458AA-2D66-450E-BA73-BC303CFE2D5E}">
      <dsp:nvSpPr>
        <dsp:cNvPr id="0" name=""/>
        <dsp:cNvSpPr/>
      </dsp:nvSpPr>
      <dsp:spPr>
        <a:xfrm>
          <a:off x="2121967" y="1980421"/>
          <a:ext cx="1685810" cy="722005"/>
        </a:xfrm>
        <a:prstGeom prst="rect">
          <a:avLst/>
        </a:prstGeom>
        <a:solidFill>
          <a:schemeClr val="accent5">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enorite" panose="00000500000000000000" pitchFamily="2" charset="0"/>
            </a:rPr>
            <a:t>Mission Support  C/Capt Munster</a:t>
          </a:r>
        </a:p>
      </dsp:txBody>
      <dsp:txXfrm>
        <a:off x="2121967" y="1980421"/>
        <a:ext cx="1685810" cy="722005"/>
      </dsp:txXfrm>
    </dsp:sp>
    <dsp:sp modelId="{3E8005FF-21F3-4166-9FA8-5EB5396193FD}">
      <dsp:nvSpPr>
        <dsp:cNvPr id="0" name=""/>
        <dsp:cNvSpPr/>
      </dsp:nvSpPr>
      <dsp:spPr>
        <a:xfrm>
          <a:off x="4111020" y="1980421"/>
          <a:ext cx="1444010" cy="722005"/>
        </a:xfrm>
        <a:prstGeom prst="rect">
          <a:avLst/>
        </a:prstGeom>
        <a:solidFill>
          <a:schemeClr val="accent5">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enorite" panose="00000500000000000000" pitchFamily="2" charset="0"/>
            </a:rPr>
            <a:t>Logistics   C/1LT Pyle</a:t>
          </a:r>
        </a:p>
      </dsp:txBody>
      <dsp:txXfrm>
        <a:off x="4111020" y="1980421"/>
        <a:ext cx="1444010" cy="722005"/>
      </dsp:txXfrm>
    </dsp:sp>
    <dsp:sp modelId="{77962D4C-A73D-44B0-814A-F67D3E7D5C07}">
      <dsp:nvSpPr>
        <dsp:cNvPr id="0" name=""/>
        <dsp:cNvSpPr/>
      </dsp:nvSpPr>
      <dsp:spPr>
        <a:xfrm>
          <a:off x="5858273" y="1980421"/>
          <a:ext cx="1756855" cy="722005"/>
        </a:xfrm>
        <a:prstGeom prst="rect">
          <a:avLst/>
        </a:prstGeom>
        <a:solidFill>
          <a:schemeClr val="accent5">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enorite" panose="00000500000000000000" pitchFamily="2" charset="0"/>
            </a:rPr>
            <a:t>Special Teams  C/Maj Austin</a:t>
          </a:r>
        </a:p>
      </dsp:txBody>
      <dsp:txXfrm>
        <a:off x="5858273" y="1980421"/>
        <a:ext cx="1756855" cy="72200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10/5/2023</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10/5/2023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dirty="0"/>
              <a:t>Click icon to add SmartArt graphic</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dirty="0"/>
              <a:t>Click icon to add chart</a:t>
            </a:r>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dirty="0"/>
              <a:t>Click icon to add table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dirty="0"/>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dirty="0"/>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dirty="0"/>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dirty="0"/>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dirty="0"/>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6"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7"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1524003" y="1723390"/>
            <a:ext cx="9144000" cy="2764028"/>
          </a:xfrm>
        </p:spPr>
        <p:txBody>
          <a:bodyPr anchor="ctr">
            <a:normAutofit/>
          </a:bodyPr>
          <a:lstStyle/>
          <a:p>
            <a:pPr algn="ctr"/>
            <a:r>
              <a:rPr lang="en-US" sz="6600" b="1" dirty="0"/>
              <a:t>CADET MISSION BRIEF</a:t>
            </a:r>
            <a:br>
              <a:rPr lang="en-US" sz="6600" b="1" dirty="0"/>
            </a:br>
            <a:r>
              <a:rPr lang="en-US" sz="6600" b="1" dirty="0"/>
              <a:t>Template  |  EXAMPLE</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1966912" y="5645150"/>
            <a:ext cx="8258176" cy="631825"/>
          </a:xfrm>
        </p:spPr>
        <p:txBody>
          <a:bodyPr anchor="ctr">
            <a:normAutofit/>
          </a:bodyPr>
          <a:lstStyle/>
          <a:p>
            <a:pPr algn="ctr"/>
            <a:r>
              <a:rPr lang="en-US" sz="2800" dirty="0"/>
              <a:t>HQ AFJROTC</a:t>
            </a:r>
          </a:p>
        </p:txBody>
      </p:sp>
      <p:sp>
        <p:nvSpPr>
          <p:cNvPr id="38"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UNIT Goals </a:t>
            </a:r>
            <a:r>
              <a:rPr lang="en-US" sz="3600" b="1" u="sng" dirty="0">
                <a:effectLst>
                  <a:outerShdw blurRad="38100" dist="38100" dir="2700000" algn="tl">
                    <a:srgbClr val="000000">
                      <a:alpha val="43137"/>
                    </a:srgbClr>
                  </a:outerShdw>
                </a:effectLst>
              </a:rPr>
              <a:t>and</a:t>
            </a:r>
            <a:r>
              <a:rPr lang="en-US" sz="4000" b="1" u="sng" dirty="0">
                <a:effectLst>
                  <a:outerShdw blurRad="38100" dist="38100" dir="2700000" algn="tl">
                    <a:srgbClr val="000000">
                      <a:alpha val="43137"/>
                    </a:srgbClr>
                  </a:outerShdw>
                </a:effectLst>
              </a:rPr>
              <a:t> measures</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626706" y="1239209"/>
            <a:ext cx="11336692" cy="4885953"/>
          </a:xfrm>
          <a:prstGeom prst="rect">
            <a:avLst/>
          </a:prstGeom>
          <a:noFill/>
        </p:spPr>
        <p:txBody>
          <a:bodyPr wrap="square">
            <a:spAutoFit/>
          </a:bodyPr>
          <a:lstStyle/>
          <a:p>
            <a:pPr algn="l"/>
            <a:endParaRPr lang="en-US" sz="1100" b="1" dirty="0">
              <a:solidFill>
                <a:srgbClr val="898989"/>
              </a:solidFill>
              <a:latin typeface="+mj-lt"/>
            </a:endParaRPr>
          </a:p>
          <a:p>
            <a:pPr algn="l"/>
            <a:r>
              <a:rPr lang="en-US" sz="2000" b="1" u="none" strike="noStrike" dirty="0">
                <a:solidFill>
                  <a:srgbClr val="C00000"/>
                </a:solidFill>
                <a:effectLst/>
                <a:latin typeface="+mj-lt"/>
              </a:rPr>
              <a:t>Overview:  List your SMART goals. </a:t>
            </a:r>
            <a:r>
              <a:rPr lang="en-US" sz="2000" b="1" dirty="0">
                <a:solidFill>
                  <a:srgbClr val="C00000"/>
                </a:solidFill>
                <a:latin typeface="+mn-lt"/>
              </a:rPr>
              <a:t>Need at least </a:t>
            </a:r>
            <a:r>
              <a:rPr lang="en-US" sz="2000" b="1" u="sng" dirty="0">
                <a:latin typeface="+mn-lt"/>
              </a:rPr>
              <a:t>2 Mandatory Goals – 1 must be academic </a:t>
            </a:r>
            <a:r>
              <a:rPr lang="en-US" sz="2000" b="1" dirty="0">
                <a:solidFill>
                  <a:srgbClr val="C00000"/>
                </a:solidFill>
                <a:latin typeface="+mn-lt"/>
              </a:rPr>
              <a:t>and loaded in WINGS | Unit Information. MUST include performance measurements and current status.</a:t>
            </a:r>
          </a:p>
          <a:p>
            <a:pPr algn="l"/>
            <a:endParaRPr lang="en-US" sz="800" b="1" i="1" dirty="0">
              <a:latin typeface="+mj-lt"/>
            </a:endParaRPr>
          </a:p>
          <a:p>
            <a:pPr algn="l"/>
            <a:r>
              <a:rPr lang="en-US" sz="3200" b="1" i="1" dirty="0">
                <a:latin typeface="+mj-lt"/>
              </a:rPr>
              <a:t>CADET IMPACT GOALS </a:t>
            </a:r>
            <a:r>
              <a:rPr lang="en-US" sz="2400" b="1" dirty="0">
                <a:solidFill>
                  <a:srgbClr val="898989"/>
                </a:solidFill>
                <a:latin typeface="+mj-lt"/>
              </a:rPr>
              <a:t>(examples)</a:t>
            </a:r>
          </a:p>
          <a:p>
            <a:pPr algn="l"/>
            <a:endParaRPr lang="en-US" sz="800" b="1" dirty="0">
              <a:solidFill>
                <a:srgbClr val="898989"/>
              </a:solidFill>
              <a:latin typeface="+mj-lt"/>
            </a:endParaRPr>
          </a:p>
          <a:p>
            <a:pPr marL="457200" indent="-457200" algn="l">
              <a:spcAft>
                <a:spcPts val="600"/>
              </a:spcAft>
              <a:buFont typeface="+mj-lt"/>
              <a:buAutoNum type="arabicPeriod"/>
            </a:pPr>
            <a:r>
              <a:rPr lang="en-US" sz="2400" b="1" dirty="0">
                <a:latin typeface="+mn-lt"/>
              </a:rPr>
              <a:t>80% of unit will achieve a 2.5 GPA for each 9-week grading period   </a:t>
            </a:r>
          </a:p>
          <a:p>
            <a:r>
              <a:rPr lang="en-US" sz="2400" b="1" dirty="0"/>
              <a:t>        </a:t>
            </a:r>
            <a:r>
              <a:rPr lang="en-US" sz="2400" b="1" dirty="0">
                <a:solidFill>
                  <a:srgbClr val="0070C0"/>
                </a:solidFill>
              </a:rPr>
              <a:t>	</a:t>
            </a:r>
            <a:r>
              <a:rPr lang="en-US" sz="2400" b="1" dirty="0">
                <a:solidFill>
                  <a:schemeClr val="accent5">
                    <a:lumMod val="75000"/>
                  </a:schemeClr>
                </a:solidFill>
              </a:rPr>
              <a:t>M</a:t>
            </a:r>
            <a:r>
              <a:rPr lang="en-US" sz="2400" b="1" dirty="0">
                <a:solidFill>
                  <a:schemeClr val="accent5">
                    <a:lumMod val="75000"/>
                  </a:schemeClr>
                </a:solidFill>
                <a:latin typeface="+mn-lt"/>
              </a:rPr>
              <a:t>easurement:  Unit met goal for the 1st and 2nd 9-week grading periods 	with a 2.7 GPA.  Awaiting release of 3rd 9-week grades.  </a:t>
            </a:r>
            <a:r>
              <a:rPr lang="en-US" sz="2400" b="1" dirty="0">
                <a:solidFill>
                  <a:schemeClr val="accent5">
                    <a:lumMod val="75000"/>
                  </a:schemeClr>
                </a:solidFill>
              </a:rPr>
              <a:t>Unit is on target to 	achieving goal by the end of the school year.</a:t>
            </a:r>
            <a:r>
              <a:rPr lang="en-US" sz="2400" b="1" dirty="0">
                <a:solidFill>
                  <a:schemeClr val="accent5">
                    <a:lumMod val="75000"/>
                  </a:schemeClr>
                </a:solidFill>
                <a:latin typeface="+mn-lt"/>
              </a:rPr>
              <a:t>  </a:t>
            </a:r>
          </a:p>
          <a:p>
            <a:pPr lvl="1" algn="just"/>
            <a:endParaRPr lang="en-US" sz="1050" b="1" dirty="0">
              <a:solidFill>
                <a:schemeClr val="tx1"/>
              </a:solidFill>
              <a:latin typeface="+mn-lt"/>
            </a:endParaRPr>
          </a:p>
          <a:p>
            <a:pPr algn="l">
              <a:spcAft>
                <a:spcPts val="600"/>
              </a:spcAft>
            </a:pPr>
            <a:r>
              <a:rPr lang="en-US" sz="2400" b="1" dirty="0">
                <a:solidFill>
                  <a:schemeClr val="tx1"/>
                </a:solidFill>
                <a:latin typeface="+mn-lt"/>
              </a:rPr>
              <a:t>2.    </a:t>
            </a:r>
            <a:r>
              <a:rPr lang="en-US" sz="2400" b="1" dirty="0">
                <a:latin typeface="+mn-lt"/>
              </a:rPr>
              <a:t>Increase unit PFT scores by 10 points from initial test to final test in Apr 202x </a:t>
            </a:r>
          </a:p>
          <a:p>
            <a:pPr lvl="1"/>
            <a:r>
              <a:rPr lang="en-US" sz="2400" b="1" dirty="0">
                <a:solidFill>
                  <a:srgbClr val="0070C0"/>
                </a:solidFill>
              </a:rPr>
              <a:t>	</a:t>
            </a:r>
            <a:r>
              <a:rPr lang="en-US" sz="2400" b="1" dirty="0">
                <a:solidFill>
                  <a:schemeClr val="accent5">
                    <a:lumMod val="75000"/>
                  </a:schemeClr>
                </a:solidFill>
                <a:latin typeface="+mn-lt"/>
              </a:rPr>
              <a:t>Measurement:  Kept weekly fitness logs, cadet PTLs focused on weakest 	areas; strength and endurance. Unit PFT </a:t>
            </a:r>
            <a:r>
              <a:rPr lang="en-US" sz="2400" b="1" dirty="0">
                <a:solidFill>
                  <a:schemeClr val="accent5">
                    <a:lumMod val="75000"/>
                  </a:schemeClr>
                </a:solidFill>
              </a:rPr>
              <a:t>scores improved from a </a:t>
            </a:r>
            <a:r>
              <a:rPr lang="en-US" sz="2400" b="1" dirty="0">
                <a:solidFill>
                  <a:schemeClr val="accent5">
                    <a:lumMod val="75000"/>
                  </a:schemeClr>
                </a:solidFill>
                <a:latin typeface="+mn-lt"/>
              </a:rPr>
              <a:t>39 point 	average in Sep 202x to 51 point average in </a:t>
            </a:r>
            <a:r>
              <a:rPr lang="en-US" sz="2400" b="1" dirty="0">
                <a:solidFill>
                  <a:schemeClr val="accent5">
                    <a:lumMod val="75000"/>
                  </a:schemeClr>
                </a:solidFill>
              </a:rPr>
              <a:t>Apr</a:t>
            </a:r>
            <a:r>
              <a:rPr lang="en-US" sz="2400" b="1" dirty="0">
                <a:solidFill>
                  <a:schemeClr val="accent5">
                    <a:lumMod val="75000"/>
                  </a:schemeClr>
                </a:solidFill>
                <a:latin typeface="+mn-lt"/>
              </a:rPr>
              <a:t> 202z. </a:t>
            </a:r>
            <a:r>
              <a:rPr lang="en-US" sz="2400" b="1" dirty="0">
                <a:solidFill>
                  <a:srgbClr val="0070C0"/>
                </a:solidFill>
                <a:latin typeface="+mn-lt"/>
              </a:rPr>
              <a:t> </a:t>
            </a:r>
            <a:endParaRPr lang="en-US" sz="2400" b="1" i="1" dirty="0"/>
          </a:p>
        </p:txBody>
      </p:sp>
      <p:sp>
        <p:nvSpPr>
          <p:cNvPr id="3" name="TextBox 2">
            <a:extLst>
              <a:ext uri="{FF2B5EF4-FFF2-40B4-BE49-F238E27FC236}">
                <a16:creationId xmlns:a16="http://schemas.microsoft.com/office/drawing/2014/main" id="{25F019FA-6AFC-06D5-8FA7-6AD45B3CAC98}"/>
              </a:ext>
            </a:extLst>
          </p:cNvPr>
          <p:cNvSpPr txBox="1"/>
          <p:nvPr/>
        </p:nvSpPr>
        <p:spPr>
          <a:xfrm>
            <a:off x="626706" y="927195"/>
            <a:ext cx="4251741" cy="369332"/>
          </a:xfrm>
          <a:prstGeom prst="rect">
            <a:avLst/>
          </a:prstGeom>
          <a:noFill/>
        </p:spPr>
        <p:txBody>
          <a:bodyPr wrap="none" rtlCol="0">
            <a:spAutoFit/>
          </a:bodyPr>
          <a:lstStyle/>
          <a:p>
            <a:r>
              <a:rPr lang="en-US" b="1" i="1" dirty="0">
                <a:solidFill>
                  <a:schemeClr val="accent6">
                    <a:lumMod val="75000"/>
                  </a:schemeClr>
                </a:solidFill>
              </a:rPr>
              <a:t>Cadet Colonel Bill E. Goat - Commander</a:t>
            </a:r>
          </a:p>
        </p:txBody>
      </p:sp>
      <p:sp>
        <p:nvSpPr>
          <p:cNvPr id="6" name="TextBox 5">
            <a:extLst>
              <a:ext uri="{FF2B5EF4-FFF2-40B4-BE49-F238E27FC236}">
                <a16:creationId xmlns:a16="http://schemas.microsoft.com/office/drawing/2014/main" id="{4D742F97-7B3C-83D7-5A4D-6DF9222F77ED}"/>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spTree>
    <p:extLst>
      <p:ext uri="{BB962C8B-B14F-4D97-AF65-F5344CB8AC3E}">
        <p14:creationId xmlns:p14="http://schemas.microsoft.com/office/powerpoint/2010/main" val="362387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UNIT Goals </a:t>
            </a:r>
            <a:r>
              <a:rPr lang="en-US" sz="3600" b="1" u="sng" dirty="0">
                <a:effectLst>
                  <a:outerShdw blurRad="38100" dist="38100" dir="2700000" algn="tl">
                    <a:srgbClr val="000000">
                      <a:alpha val="43137"/>
                    </a:srgbClr>
                  </a:outerShdw>
                </a:effectLst>
              </a:rPr>
              <a:t>and</a:t>
            </a:r>
            <a:r>
              <a:rPr lang="en-US" sz="4000" b="1" u="sng" dirty="0">
                <a:effectLst>
                  <a:outerShdw blurRad="38100" dist="38100" dir="2700000" algn="tl">
                    <a:srgbClr val="000000">
                      <a:alpha val="43137"/>
                    </a:srgbClr>
                  </a:outerShdw>
                </a:effectLst>
              </a:rPr>
              <a:t> measures</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626705" y="1411739"/>
            <a:ext cx="11336693" cy="5355312"/>
          </a:xfrm>
          <a:prstGeom prst="rect">
            <a:avLst/>
          </a:prstGeom>
          <a:noFill/>
        </p:spPr>
        <p:txBody>
          <a:bodyPr wrap="square">
            <a:spAutoFit/>
          </a:bodyPr>
          <a:lstStyle/>
          <a:p>
            <a:r>
              <a:rPr lang="en-US" sz="2000" b="1" u="none" strike="noStrike" dirty="0">
                <a:solidFill>
                  <a:srgbClr val="C00000"/>
                </a:solidFill>
                <a:effectLst/>
                <a:latin typeface="+mj-lt"/>
              </a:rPr>
              <a:t>Overview:  List your SMART goals. </a:t>
            </a:r>
            <a:r>
              <a:rPr lang="en-US" sz="2000" b="1" dirty="0">
                <a:solidFill>
                  <a:srgbClr val="C00000"/>
                </a:solidFill>
                <a:latin typeface="+mn-lt"/>
              </a:rPr>
              <a:t>Need at least </a:t>
            </a:r>
            <a:r>
              <a:rPr lang="en-US" sz="2000" b="1" u="sng" dirty="0">
                <a:latin typeface="+mn-lt"/>
              </a:rPr>
              <a:t>2 Mandatory Goals – 1 must be recruiting and retention </a:t>
            </a:r>
            <a:r>
              <a:rPr lang="en-US" sz="2000" b="1" dirty="0">
                <a:solidFill>
                  <a:srgbClr val="C00000"/>
                </a:solidFill>
                <a:latin typeface="+mn-lt"/>
              </a:rPr>
              <a:t>and loaded in WINGS | Unit Information. MUST include performance measurements and current status.</a:t>
            </a:r>
          </a:p>
          <a:p>
            <a:pPr algn="l"/>
            <a:endParaRPr lang="en-US" sz="800" b="1" i="1" dirty="0">
              <a:solidFill>
                <a:schemeClr val="tx1"/>
              </a:solidFill>
              <a:latin typeface="+mj-lt"/>
            </a:endParaRPr>
          </a:p>
          <a:p>
            <a:pPr algn="l"/>
            <a:r>
              <a:rPr lang="en-US" sz="3200" b="1" i="1" dirty="0">
                <a:solidFill>
                  <a:schemeClr val="tx1"/>
                </a:solidFill>
                <a:latin typeface="+mj-lt"/>
              </a:rPr>
              <a:t>SCHOOL IMPACT GOALS </a:t>
            </a:r>
            <a:r>
              <a:rPr lang="en-US" sz="2400" b="1" dirty="0">
                <a:solidFill>
                  <a:srgbClr val="898989"/>
                </a:solidFill>
                <a:latin typeface="+mj-lt"/>
              </a:rPr>
              <a:t>(examples)</a:t>
            </a:r>
          </a:p>
          <a:p>
            <a:pPr algn="l"/>
            <a:endParaRPr lang="en-US" sz="800" b="1" dirty="0">
              <a:solidFill>
                <a:srgbClr val="898989"/>
              </a:solidFill>
              <a:latin typeface="+mj-lt"/>
            </a:endParaRPr>
          </a:p>
          <a:p>
            <a:pPr marL="457200" indent="-457200" algn="l">
              <a:spcAft>
                <a:spcPts val="600"/>
              </a:spcAft>
              <a:buFont typeface="+mj-lt"/>
              <a:buAutoNum type="arabicPeriod"/>
            </a:pPr>
            <a:r>
              <a:rPr lang="en-US" sz="2400" b="1" dirty="0">
                <a:solidFill>
                  <a:schemeClr val="tx1"/>
                </a:solidFill>
                <a:latin typeface="+mn-lt"/>
              </a:rPr>
              <a:t>Each flight will perform X service events to the school by 1 Apr 202x </a:t>
            </a:r>
          </a:p>
          <a:p>
            <a:r>
              <a:rPr lang="en-US" sz="2400" b="1" dirty="0"/>
              <a:t>        </a:t>
            </a:r>
            <a:r>
              <a:rPr lang="en-US" sz="2400" b="1" dirty="0">
                <a:solidFill>
                  <a:srgbClr val="0070C0"/>
                </a:solidFill>
              </a:rPr>
              <a:t>	</a:t>
            </a:r>
            <a:r>
              <a:rPr lang="en-US" sz="2400" b="1" dirty="0">
                <a:solidFill>
                  <a:schemeClr val="accent5">
                    <a:lumMod val="75000"/>
                  </a:schemeClr>
                </a:solidFill>
              </a:rPr>
              <a:t>M</a:t>
            </a:r>
            <a:r>
              <a:rPr lang="en-US" sz="2400" b="1" dirty="0">
                <a:solidFill>
                  <a:schemeClr val="accent5">
                    <a:lumMod val="75000"/>
                  </a:schemeClr>
                </a:solidFill>
                <a:latin typeface="+mn-lt"/>
              </a:rPr>
              <a:t>easurement: Flights were tasked to organize weekly plans to raise and</a:t>
            </a:r>
          </a:p>
          <a:p>
            <a:r>
              <a:rPr lang="en-US" sz="2400" b="1" dirty="0">
                <a:solidFill>
                  <a:schemeClr val="accent5">
                    <a:lumMod val="75000"/>
                  </a:schemeClr>
                </a:solidFill>
                <a:latin typeface="+mn-lt"/>
              </a:rPr>
              <a:t>	lower the US Flag from the flagpole on school days. We have completed 	XX events to include adding XX hours of community service.   </a:t>
            </a:r>
          </a:p>
          <a:p>
            <a:pPr lvl="1" algn="just"/>
            <a:endParaRPr lang="en-US" sz="800" b="1" dirty="0">
              <a:solidFill>
                <a:schemeClr val="tx1"/>
              </a:solidFill>
              <a:latin typeface="+mn-lt"/>
            </a:endParaRPr>
          </a:p>
          <a:p>
            <a:pPr algn="l">
              <a:spcAft>
                <a:spcPts val="600"/>
              </a:spcAft>
            </a:pPr>
            <a:r>
              <a:rPr lang="en-US" sz="2400" b="1" dirty="0">
                <a:solidFill>
                  <a:schemeClr val="tx1"/>
                </a:solidFill>
                <a:latin typeface="+mn-lt"/>
              </a:rPr>
              <a:t>2.   Conduct recruiting activity at feeder schools before end of school year</a:t>
            </a:r>
          </a:p>
          <a:p>
            <a:pPr lvl="1"/>
            <a:r>
              <a:rPr lang="en-US" sz="2400" b="1" dirty="0">
                <a:solidFill>
                  <a:srgbClr val="0070C0"/>
                </a:solidFill>
              </a:rPr>
              <a:t>	</a:t>
            </a:r>
            <a:r>
              <a:rPr lang="en-US" sz="2400" b="1" dirty="0">
                <a:solidFill>
                  <a:schemeClr val="accent5">
                    <a:lumMod val="75000"/>
                  </a:schemeClr>
                </a:solidFill>
                <a:latin typeface="+mn-lt"/>
              </a:rPr>
              <a:t>Measurement: The corps commander addressed XXX eighth graders at 2 	schools about AFJROTC. Our LDR teams performed short demonstrations. 	100% contact was achieved and XX students expressed interest in joining 	AFJROTC next school year.  </a:t>
            </a:r>
            <a:endParaRPr lang="en-US" sz="2400" b="1" i="1" dirty="0">
              <a:solidFill>
                <a:schemeClr val="accent5">
                  <a:lumMod val="75000"/>
                </a:schemeClr>
              </a:solidFill>
            </a:endParaRPr>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4221284" cy="369332"/>
          </a:xfrm>
          <a:prstGeom prst="rect">
            <a:avLst/>
          </a:prstGeom>
          <a:noFill/>
        </p:spPr>
        <p:txBody>
          <a:bodyPr wrap="none" rtlCol="0">
            <a:spAutoFit/>
          </a:bodyPr>
          <a:lstStyle/>
          <a:p>
            <a:r>
              <a:rPr lang="en-US" b="1" i="1" dirty="0">
                <a:solidFill>
                  <a:schemeClr val="accent6">
                    <a:lumMod val="75000"/>
                  </a:schemeClr>
                </a:solidFill>
              </a:rPr>
              <a:t>Cadet Colonel Bill E. Goat - Commander</a:t>
            </a:r>
          </a:p>
        </p:txBody>
      </p:sp>
      <p:sp>
        <p:nvSpPr>
          <p:cNvPr id="8" name="TextBox 7">
            <a:extLst>
              <a:ext uri="{FF2B5EF4-FFF2-40B4-BE49-F238E27FC236}">
                <a16:creationId xmlns:a16="http://schemas.microsoft.com/office/drawing/2014/main" id="{8D81C6F3-7258-DF2C-A615-2835E00888C0}"/>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spTree>
    <p:extLst>
      <p:ext uri="{BB962C8B-B14F-4D97-AF65-F5344CB8AC3E}">
        <p14:creationId xmlns:p14="http://schemas.microsoft.com/office/powerpoint/2010/main" val="2217410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UNIT Goals </a:t>
            </a:r>
            <a:r>
              <a:rPr lang="en-US" sz="3600" b="1" u="sng" dirty="0">
                <a:effectLst>
                  <a:outerShdw blurRad="38100" dist="38100" dir="2700000" algn="tl">
                    <a:srgbClr val="000000">
                      <a:alpha val="43137"/>
                    </a:srgbClr>
                  </a:outerShdw>
                </a:effectLst>
              </a:rPr>
              <a:t>and</a:t>
            </a:r>
            <a:r>
              <a:rPr lang="en-US" sz="4000" b="1" u="sng" dirty="0">
                <a:effectLst>
                  <a:outerShdw blurRad="38100" dist="38100" dir="2700000" algn="tl">
                    <a:srgbClr val="000000">
                      <a:alpha val="43137"/>
                    </a:srgbClr>
                  </a:outerShdw>
                </a:effectLst>
              </a:rPr>
              <a:t> measures</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626707" y="1411739"/>
            <a:ext cx="11080020" cy="5024452"/>
          </a:xfrm>
          <a:prstGeom prst="rect">
            <a:avLst/>
          </a:prstGeom>
          <a:noFill/>
        </p:spPr>
        <p:txBody>
          <a:bodyPr wrap="square">
            <a:spAutoFit/>
          </a:bodyPr>
          <a:lstStyle/>
          <a:p>
            <a:r>
              <a:rPr lang="en-US" sz="2000" b="1" u="none" strike="noStrike" dirty="0">
                <a:solidFill>
                  <a:srgbClr val="C00000"/>
                </a:solidFill>
                <a:effectLst/>
                <a:latin typeface="+mj-lt"/>
              </a:rPr>
              <a:t>Overview:  List your SMART goals. </a:t>
            </a:r>
            <a:r>
              <a:rPr lang="en-US" sz="2000" b="1" dirty="0">
                <a:solidFill>
                  <a:srgbClr val="C00000"/>
                </a:solidFill>
                <a:latin typeface="+mn-lt"/>
              </a:rPr>
              <a:t>Need at least </a:t>
            </a:r>
            <a:r>
              <a:rPr lang="en-US" sz="2000" b="1" u="sng" dirty="0">
                <a:latin typeface="+mn-lt"/>
              </a:rPr>
              <a:t>2 Mandatory Goals – 1 must be oriented to cadet involvement </a:t>
            </a:r>
            <a:r>
              <a:rPr lang="en-US" sz="2000" b="1" dirty="0">
                <a:solidFill>
                  <a:srgbClr val="C00000"/>
                </a:solidFill>
                <a:latin typeface="+mn-lt"/>
              </a:rPr>
              <a:t>and loaded in WINGS | Unit Information. MUST include performance measurements and current status.</a:t>
            </a:r>
          </a:p>
          <a:p>
            <a:pPr algn="l"/>
            <a:endParaRPr lang="en-US" sz="800" b="1" i="1" dirty="0">
              <a:solidFill>
                <a:schemeClr val="tx1"/>
              </a:solidFill>
              <a:latin typeface="+mj-lt"/>
            </a:endParaRPr>
          </a:p>
          <a:p>
            <a:pPr algn="l"/>
            <a:r>
              <a:rPr lang="en-US" sz="3200" b="1" i="1" dirty="0">
                <a:solidFill>
                  <a:schemeClr val="tx1"/>
                </a:solidFill>
                <a:latin typeface="+mj-lt"/>
              </a:rPr>
              <a:t>COMMMUNITY IMPACT GOALS </a:t>
            </a:r>
            <a:r>
              <a:rPr lang="en-US" sz="2400" b="1" dirty="0">
                <a:solidFill>
                  <a:srgbClr val="898989"/>
                </a:solidFill>
                <a:latin typeface="+mj-lt"/>
              </a:rPr>
              <a:t>(examples)</a:t>
            </a:r>
          </a:p>
          <a:p>
            <a:pPr algn="l"/>
            <a:endParaRPr lang="en-US" sz="800" b="1" dirty="0">
              <a:solidFill>
                <a:srgbClr val="898989"/>
              </a:solidFill>
              <a:latin typeface="+mj-lt"/>
            </a:endParaRPr>
          </a:p>
          <a:p>
            <a:pPr marL="457200" indent="-457200" algn="l">
              <a:spcAft>
                <a:spcPts val="600"/>
              </a:spcAft>
              <a:buFont typeface="+mj-lt"/>
              <a:buAutoNum type="arabicPeriod"/>
            </a:pPr>
            <a:r>
              <a:rPr lang="en-US" sz="2400" b="1" dirty="0"/>
              <a:t>Each cadet will average xx hours of service from 11 Apr 202x to 10 Apr 202x</a:t>
            </a:r>
            <a:endParaRPr lang="en-US" sz="2400" b="1" dirty="0">
              <a:solidFill>
                <a:schemeClr val="tx1"/>
              </a:solidFill>
              <a:latin typeface="+mn-lt"/>
            </a:endParaRPr>
          </a:p>
          <a:p>
            <a:r>
              <a:rPr lang="en-US" sz="2400" b="1" dirty="0"/>
              <a:t>        </a:t>
            </a:r>
            <a:r>
              <a:rPr lang="en-US" sz="2400" b="1" dirty="0">
                <a:solidFill>
                  <a:srgbClr val="0070C0"/>
                </a:solidFill>
              </a:rPr>
              <a:t>	</a:t>
            </a:r>
            <a:r>
              <a:rPr lang="en-US" sz="2400" b="1" dirty="0">
                <a:solidFill>
                  <a:schemeClr val="accent5">
                    <a:lumMod val="75000"/>
                  </a:schemeClr>
                </a:solidFill>
              </a:rPr>
              <a:t>M</a:t>
            </a:r>
            <a:r>
              <a:rPr lang="en-US" sz="2400" b="1" dirty="0">
                <a:solidFill>
                  <a:schemeClr val="accent5">
                    <a:lumMod val="75000"/>
                  </a:schemeClr>
                </a:solidFill>
                <a:latin typeface="+mn-lt"/>
              </a:rPr>
              <a:t>easurement: Unit has achieved xxx hours of community service, xx 	hours above of our goal.  The unit is averag</a:t>
            </a:r>
            <a:r>
              <a:rPr lang="en-US" sz="2400" b="1" dirty="0">
                <a:solidFill>
                  <a:schemeClr val="accent5">
                    <a:lumMod val="75000"/>
                  </a:schemeClr>
                </a:solidFill>
              </a:rPr>
              <a:t>ing</a:t>
            </a:r>
            <a:r>
              <a:rPr lang="en-US" sz="2400" b="1" dirty="0">
                <a:solidFill>
                  <a:schemeClr val="accent5">
                    <a:lumMod val="75000"/>
                  </a:schemeClr>
                </a:solidFill>
                <a:latin typeface="+mn-lt"/>
              </a:rPr>
              <a:t> xx hours per cadet.  </a:t>
            </a:r>
          </a:p>
          <a:p>
            <a:pPr lvl="1" algn="just"/>
            <a:endParaRPr lang="en-US" sz="1050" b="1" dirty="0">
              <a:solidFill>
                <a:schemeClr val="tx1"/>
              </a:solidFill>
              <a:latin typeface="+mn-lt"/>
            </a:endParaRPr>
          </a:p>
          <a:p>
            <a:pPr algn="l">
              <a:spcAft>
                <a:spcPts val="600"/>
              </a:spcAft>
            </a:pPr>
            <a:r>
              <a:rPr lang="en-US" sz="2400" b="1" dirty="0">
                <a:solidFill>
                  <a:schemeClr val="tx1"/>
                </a:solidFill>
                <a:latin typeface="+mn-lt"/>
              </a:rPr>
              <a:t>2.   95% of unit will participate in all 3 city-wide parades</a:t>
            </a:r>
            <a:r>
              <a:rPr lang="en-US" sz="2400" b="1" dirty="0"/>
              <a:t> by end of 1st Semester</a:t>
            </a:r>
            <a:endParaRPr lang="en-US" sz="2400" b="1" dirty="0">
              <a:solidFill>
                <a:schemeClr val="tx1"/>
              </a:solidFill>
              <a:latin typeface="+mn-lt"/>
            </a:endParaRPr>
          </a:p>
          <a:p>
            <a:pPr lvl="1"/>
            <a:r>
              <a:rPr lang="en-US" sz="2400" b="1" dirty="0">
                <a:solidFill>
                  <a:srgbClr val="0070C0"/>
                </a:solidFill>
              </a:rPr>
              <a:t>	</a:t>
            </a:r>
            <a:r>
              <a:rPr lang="en-US" sz="2400" b="1" dirty="0">
                <a:solidFill>
                  <a:schemeClr val="accent5">
                    <a:lumMod val="75000"/>
                  </a:schemeClr>
                </a:solidFill>
                <a:latin typeface="+mn-lt"/>
              </a:rPr>
              <a:t>Measurement:  Cadet planning committee organized and executed the 	community </a:t>
            </a:r>
            <a:r>
              <a:rPr lang="en-US" sz="2400" b="1" dirty="0">
                <a:solidFill>
                  <a:schemeClr val="accent5">
                    <a:lumMod val="75000"/>
                  </a:schemeClr>
                </a:solidFill>
              </a:rPr>
              <a:t>service </a:t>
            </a:r>
            <a:r>
              <a:rPr lang="en-US" sz="2400" b="1" dirty="0">
                <a:solidFill>
                  <a:schemeClr val="accent5">
                    <a:lumMod val="75000"/>
                  </a:schemeClr>
                </a:solidFill>
                <a:latin typeface="+mn-lt"/>
              </a:rPr>
              <a:t>events.  The corps had a participation rate of 100% for 	Veteran’s Day parade, 95% for Thanksgiving parade, and 97% for Christmas 	parade.  The unit goal met with 97.3% average.   </a:t>
            </a:r>
            <a:r>
              <a:rPr lang="en-US" sz="2400" b="1" dirty="0">
                <a:solidFill>
                  <a:schemeClr val="accent5">
                    <a:lumMod val="75000"/>
                  </a:schemeClr>
                </a:solidFill>
              </a:rPr>
              <a:t> </a:t>
            </a:r>
            <a:endParaRPr lang="en-US" sz="2400" b="1" i="1" dirty="0">
              <a:solidFill>
                <a:schemeClr val="accent5">
                  <a:lumMod val="75000"/>
                </a:schemeClr>
              </a:solidFill>
            </a:endParaRPr>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4251741" cy="369332"/>
          </a:xfrm>
          <a:prstGeom prst="rect">
            <a:avLst/>
          </a:prstGeom>
          <a:noFill/>
        </p:spPr>
        <p:txBody>
          <a:bodyPr wrap="none" rtlCol="0">
            <a:spAutoFit/>
          </a:bodyPr>
          <a:lstStyle/>
          <a:p>
            <a:r>
              <a:rPr lang="en-US" b="1" i="1" dirty="0">
                <a:solidFill>
                  <a:schemeClr val="accent6">
                    <a:lumMod val="75000"/>
                  </a:schemeClr>
                </a:solidFill>
              </a:rPr>
              <a:t>Cadet Colonel Bill E. Goat - Commander</a:t>
            </a:r>
          </a:p>
        </p:txBody>
      </p:sp>
      <p:sp>
        <p:nvSpPr>
          <p:cNvPr id="6" name="TextBox 5">
            <a:extLst>
              <a:ext uri="{FF2B5EF4-FFF2-40B4-BE49-F238E27FC236}">
                <a16:creationId xmlns:a16="http://schemas.microsoft.com/office/drawing/2014/main" id="{88623F57-31B8-C1DE-23FF-49553FBAFB65}"/>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spTree>
    <p:extLst>
      <p:ext uri="{BB962C8B-B14F-4D97-AF65-F5344CB8AC3E}">
        <p14:creationId xmlns:p14="http://schemas.microsoft.com/office/powerpoint/2010/main" val="1617915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UNIT health </a:t>
            </a:r>
            <a:r>
              <a:rPr lang="en-US" sz="3600" b="1" u="sng" dirty="0">
                <a:effectLst>
                  <a:outerShdw blurRad="38100" dist="38100" dir="2700000" algn="tl">
                    <a:srgbClr val="000000">
                      <a:alpha val="43137"/>
                    </a:srgbClr>
                  </a:outerShdw>
                </a:effectLst>
              </a:rPr>
              <a:t>and</a:t>
            </a:r>
            <a:r>
              <a:rPr lang="en-US" sz="4000" b="1" u="sng" dirty="0">
                <a:effectLst>
                  <a:outerShdw blurRad="38100" dist="38100" dir="2700000" algn="tl">
                    <a:srgbClr val="000000">
                      <a:alpha val="43137"/>
                    </a:srgbClr>
                  </a:outerShdw>
                </a:effectLst>
              </a:rPr>
              <a:t> wellness</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626707" y="1410355"/>
            <a:ext cx="11080020" cy="4985980"/>
          </a:xfrm>
          <a:prstGeom prst="rect">
            <a:avLst/>
          </a:prstGeom>
          <a:noFill/>
        </p:spPr>
        <p:txBody>
          <a:bodyPr wrap="square">
            <a:spAutoFit/>
          </a:bodyPr>
          <a:lstStyle/>
          <a:p>
            <a:r>
              <a:rPr lang="en-US" sz="2000" b="1" u="none" strike="noStrike" dirty="0">
                <a:solidFill>
                  <a:srgbClr val="C00000"/>
                </a:solidFill>
                <a:effectLst/>
                <a:latin typeface="+mj-lt"/>
              </a:rPr>
              <a:t>Overview:  Summarize your </a:t>
            </a:r>
            <a:r>
              <a:rPr lang="en-US" sz="1800" b="1" dirty="0">
                <a:solidFill>
                  <a:srgbClr val="C00000"/>
                </a:solidFill>
                <a:effectLst/>
                <a:latin typeface="Tenorite" panose="00000500000000000000" pitchFamily="2" charset="0"/>
              </a:rPr>
              <a:t>unit PT/Wellness program, MUST include PFT mass assessments. </a:t>
            </a:r>
          </a:p>
          <a:p>
            <a:endParaRPr lang="en-US" sz="800" b="1" dirty="0">
              <a:solidFill>
                <a:schemeClr val="tx1"/>
              </a:solidFill>
              <a:latin typeface="Tenorite" panose="00000500000000000000" pitchFamily="2" charset="0"/>
            </a:endParaRPr>
          </a:p>
          <a:p>
            <a:pPr algn="l"/>
            <a:r>
              <a:rPr lang="en-US" sz="3200" b="1" i="1" dirty="0">
                <a:solidFill>
                  <a:schemeClr val="tx1"/>
                </a:solidFill>
                <a:latin typeface="+mj-lt"/>
              </a:rPr>
              <a:t>PURPOSE</a:t>
            </a:r>
            <a:r>
              <a:rPr lang="en-US" sz="3200" b="1" dirty="0">
                <a:solidFill>
                  <a:schemeClr val="tx1"/>
                </a:solidFill>
                <a:latin typeface="+mj-lt"/>
              </a:rPr>
              <a:t> </a:t>
            </a:r>
            <a:r>
              <a:rPr lang="en-US" sz="2400" b="1" dirty="0">
                <a:solidFill>
                  <a:srgbClr val="898989"/>
                </a:solidFill>
                <a:latin typeface="+mj-lt"/>
              </a:rPr>
              <a:t>(example)</a:t>
            </a:r>
          </a:p>
          <a:p>
            <a:pPr algn="l"/>
            <a:endParaRPr lang="en-US" sz="800" b="1" dirty="0">
              <a:solidFill>
                <a:schemeClr val="tx1"/>
              </a:solidFill>
              <a:latin typeface="+mn-lt"/>
            </a:endParaRPr>
          </a:p>
          <a:p>
            <a:pPr marL="342900" indent="-342900">
              <a:spcAft>
                <a:spcPts val="600"/>
              </a:spcAft>
              <a:buFont typeface="Wingdings" panose="05000000000000000000" pitchFamily="2" charset="2"/>
              <a:buChar char="§"/>
            </a:pPr>
            <a:r>
              <a:rPr lang="en-US" sz="2400" b="1" dirty="0"/>
              <a:t>Improve cadet’s well-being through physical activities  </a:t>
            </a:r>
          </a:p>
          <a:p>
            <a:pPr marL="342900" indent="-342900">
              <a:spcAft>
                <a:spcPts val="600"/>
              </a:spcAft>
              <a:buFont typeface="Wingdings" panose="05000000000000000000" pitchFamily="2" charset="2"/>
              <a:buChar char="§"/>
            </a:pPr>
            <a:r>
              <a:rPr lang="en-US" sz="2400" b="1" dirty="0"/>
              <a:t>Promote a healthier lifestyle</a:t>
            </a:r>
          </a:p>
          <a:p>
            <a:endParaRPr lang="en-US" sz="1200" b="1" dirty="0">
              <a:solidFill>
                <a:srgbClr val="953735"/>
              </a:solidFill>
            </a:endParaRPr>
          </a:p>
          <a:p>
            <a:pPr algn="l"/>
            <a:r>
              <a:rPr lang="en-US" sz="3200" b="1" i="1" dirty="0">
                <a:solidFill>
                  <a:schemeClr val="tx1"/>
                </a:solidFill>
                <a:latin typeface="+mj-lt"/>
              </a:rPr>
              <a:t>FITNESS ASSESSMENT </a:t>
            </a:r>
            <a:r>
              <a:rPr lang="en-US" sz="2400" b="1" dirty="0">
                <a:solidFill>
                  <a:srgbClr val="898989"/>
                </a:solidFill>
                <a:latin typeface="+mj-lt"/>
              </a:rPr>
              <a:t>(example)</a:t>
            </a:r>
          </a:p>
          <a:p>
            <a:pPr algn="l"/>
            <a:endParaRPr lang="en-US" sz="800" b="1" dirty="0">
              <a:solidFill>
                <a:schemeClr val="tx1"/>
              </a:solidFill>
              <a:latin typeface="+mn-lt"/>
            </a:endParaRPr>
          </a:p>
          <a:p>
            <a:pPr marL="342900" indent="-342900">
              <a:spcAft>
                <a:spcPts val="600"/>
              </a:spcAft>
              <a:buFont typeface="Wingdings" panose="05000000000000000000" pitchFamily="2" charset="2"/>
              <a:buChar char="§"/>
            </a:pPr>
            <a:r>
              <a:rPr lang="en-US" sz="2400" b="1" dirty="0"/>
              <a:t>Total Number of Cadets Tested:  xxx</a:t>
            </a:r>
          </a:p>
          <a:p>
            <a:pPr marL="342900" indent="-342900">
              <a:spcAft>
                <a:spcPts val="600"/>
              </a:spcAft>
              <a:buFont typeface="Wingdings" panose="05000000000000000000" pitchFamily="2" charset="2"/>
              <a:buChar char="§"/>
            </a:pPr>
            <a:r>
              <a:rPr lang="en-US" sz="2400" b="1" dirty="0"/>
              <a:t>Tested on all 3 components:  Push-ups | Sit-ups | 1-Mile Run</a:t>
            </a:r>
          </a:p>
          <a:p>
            <a:pPr marL="342900" indent="-342900">
              <a:spcAft>
                <a:spcPts val="600"/>
              </a:spcAft>
              <a:buFont typeface="Wingdings" panose="05000000000000000000" pitchFamily="2" charset="2"/>
              <a:buChar char="§"/>
            </a:pPr>
            <a:r>
              <a:rPr lang="en-US" sz="2400" b="1" dirty="0"/>
              <a:t>Testing completed on DD-MM-YY </a:t>
            </a:r>
          </a:p>
          <a:p>
            <a:pPr marL="342900" indent="-342900">
              <a:spcAft>
                <a:spcPts val="600"/>
              </a:spcAft>
              <a:buFont typeface="Wingdings" panose="05000000000000000000" pitchFamily="2" charset="2"/>
              <a:buChar char="§"/>
            </a:pPr>
            <a:r>
              <a:rPr lang="en-US" sz="2400" b="1" dirty="0"/>
              <a:t>Loaded in WINGS | Wellness PFT MASS on DD-MM-YY</a:t>
            </a:r>
          </a:p>
          <a:p>
            <a:pPr marL="342900" indent="-342900">
              <a:spcAft>
                <a:spcPts val="600"/>
              </a:spcAft>
              <a:buFont typeface="Wingdings" panose="05000000000000000000" pitchFamily="2" charset="2"/>
              <a:buChar char="§"/>
            </a:pPr>
            <a:r>
              <a:rPr lang="en-US" sz="2400" b="1" i="1" dirty="0"/>
              <a:t>Gold-Stars Earned: x   </a:t>
            </a:r>
            <a:r>
              <a:rPr lang="en-US" sz="2400" b="1" dirty="0"/>
              <a:t>|   Silver-Stars </a:t>
            </a:r>
            <a:r>
              <a:rPr lang="en-US" sz="2400" b="1" i="1" dirty="0"/>
              <a:t>Earned: x   </a:t>
            </a:r>
            <a:r>
              <a:rPr lang="en-US" sz="2400" b="1" dirty="0"/>
              <a:t>|   Bronze-Stars Earned: x</a:t>
            </a:r>
            <a:r>
              <a:rPr lang="en-US" sz="2400" b="1" i="1" dirty="0"/>
              <a:t>  </a:t>
            </a:r>
            <a:endParaRPr lang="en-US" sz="2400" b="1" dirty="0"/>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5068054" cy="369332"/>
          </a:xfrm>
          <a:prstGeom prst="rect">
            <a:avLst/>
          </a:prstGeom>
          <a:noFill/>
        </p:spPr>
        <p:txBody>
          <a:bodyPr wrap="none" rtlCol="0">
            <a:spAutoFit/>
          </a:bodyPr>
          <a:lstStyle/>
          <a:p>
            <a:r>
              <a:rPr lang="en-US" b="1" i="1" dirty="0">
                <a:solidFill>
                  <a:schemeClr val="accent6">
                    <a:lumMod val="75000"/>
                  </a:schemeClr>
                </a:solidFill>
              </a:rPr>
              <a:t>Cadet Captain Mick E. Mouse - Fitness Manager</a:t>
            </a:r>
          </a:p>
        </p:txBody>
      </p:sp>
      <p:sp>
        <p:nvSpPr>
          <p:cNvPr id="6" name="TextBox 5">
            <a:extLst>
              <a:ext uri="{FF2B5EF4-FFF2-40B4-BE49-F238E27FC236}">
                <a16:creationId xmlns:a16="http://schemas.microsoft.com/office/drawing/2014/main" id="{0F9AAF88-9F0C-FB58-BEBB-38DA4ED0E442}"/>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spTree>
    <p:extLst>
      <p:ext uri="{BB962C8B-B14F-4D97-AF65-F5344CB8AC3E}">
        <p14:creationId xmlns:p14="http://schemas.microsoft.com/office/powerpoint/2010/main" val="2426130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UNIT health </a:t>
            </a:r>
            <a:r>
              <a:rPr lang="en-US" sz="3600" b="1" u="sng" dirty="0">
                <a:effectLst>
                  <a:outerShdw blurRad="38100" dist="38100" dir="2700000" algn="tl">
                    <a:srgbClr val="000000">
                      <a:alpha val="43137"/>
                    </a:srgbClr>
                  </a:outerShdw>
                </a:effectLst>
              </a:rPr>
              <a:t>and</a:t>
            </a:r>
            <a:r>
              <a:rPr lang="en-US" sz="4000" b="1" u="sng" dirty="0">
                <a:effectLst>
                  <a:outerShdw blurRad="38100" dist="38100" dir="2700000" algn="tl">
                    <a:srgbClr val="000000">
                      <a:alpha val="43137"/>
                    </a:srgbClr>
                  </a:outerShdw>
                </a:effectLst>
              </a:rPr>
              <a:t> wellness</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626707" y="1411739"/>
            <a:ext cx="11146194" cy="5078313"/>
          </a:xfrm>
          <a:prstGeom prst="rect">
            <a:avLst/>
          </a:prstGeom>
          <a:noFill/>
        </p:spPr>
        <p:txBody>
          <a:bodyPr wrap="square">
            <a:spAutoFit/>
          </a:bodyPr>
          <a:lstStyle/>
          <a:p>
            <a:r>
              <a:rPr lang="en-US" sz="2000" b="1" u="none" strike="noStrike" dirty="0">
                <a:solidFill>
                  <a:srgbClr val="C00000"/>
                </a:solidFill>
                <a:effectLst/>
                <a:latin typeface="+mj-lt"/>
              </a:rPr>
              <a:t>Overview:  Summarize your </a:t>
            </a:r>
            <a:r>
              <a:rPr lang="en-US" sz="2000" b="1" dirty="0">
                <a:solidFill>
                  <a:srgbClr val="C00000"/>
                </a:solidFill>
                <a:effectLst/>
                <a:latin typeface="Tenorite" panose="00000500000000000000" pitchFamily="2" charset="0"/>
              </a:rPr>
              <a:t>unit PT/Wellness program, MUST include PFT mass assessments. </a:t>
            </a:r>
          </a:p>
          <a:p>
            <a:pPr algn="l"/>
            <a:endParaRPr lang="en-US" sz="800" b="1" i="1" dirty="0">
              <a:solidFill>
                <a:schemeClr val="tx1"/>
              </a:solidFill>
              <a:latin typeface="+mj-lt"/>
            </a:endParaRPr>
          </a:p>
          <a:p>
            <a:pPr algn="l"/>
            <a:r>
              <a:rPr lang="en-US" sz="3200" b="1" i="1" dirty="0">
                <a:solidFill>
                  <a:schemeClr val="tx1"/>
                </a:solidFill>
                <a:latin typeface="+mj-lt"/>
              </a:rPr>
              <a:t>PARENTAL CONSENT FORMS </a:t>
            </a:r>
            <a:r>
              <a:rPr lang="en-US" sz="2400" b="1" dirty="0">
                <a:solidFill>
                  <a:srgbClr val="898989"/>
                </a:solidFill>
                <a:latin typeface="+mj-lt"/>
              </a:rPr>
              <a:t>(example)</a:t>
            </a:r>
          </a:p>
          <a:p>
            <a:pPr algn="l"/>
            <a:endParaRPr lang="en-US" sz="800" b="1" dirty="0">
              <a:solidFill>
                <a:schemeClr val="tx1"/>
              </a:solidFill>
              <a:latin typeface="+mn-lt"/>
            </a:endParaRPr>
          </a:p>
          <a:p>
            <a:pPr marL="342900" indent="-342900">
              <a:spcAft>
                <a:spcPts val="600"/>
              </a:spcAft>
              <a:buFont typeface="Wingdings" panose="05000000000000000000" pitchFamily="2" charset="2"/>
              <a:buChar char="§"/>
            </a:pPr>
            <a:r>
              <a:rPr lang="en-US" sz="2400" b="1" dirty="0"/>
              <a:t>Signed by parent/guardian before cadet can participate in any PT activity</a:t>
            </a:r>
          </a:p>
          <a:p>
            <a:pPr marL="342900" indent="-342900">
              <a:spcAft>
                <a:spcPts val="600"/>
              </a:spcAft>
              <a:buFont typeface="Wingdings" panose="05000000000000000000" pitchFamily="2" charset="2"/>
              <a:buChar char="§"/>
            </a:pPr>
            <a:r>
              <a:rPr lang="en-US" sz="2400" b="1" dirty="0"/>
              <a:t>Properly annotated (circled) YES or NO throughout form </a:t>
            </a:r>
          </a:p>
          <a:p>
            <a:pPr marL="342900" indent="-342900">
              <a:spcAft>
                <a:spcPts val="600"/>
              </a:spcAft>
              <a:buFont typeface="Wingdings" panose="05000000000000000000" pitchFamily="2" charset="2"/>
              <a:buChar char="§"/>
            </a:pPr>
            <a:r>
              <a:rPr lang="en-US" sz="2400" b="1" dirty="0"/>
              <a:t>100% Accountability ~ Forms loaded in WINGS | Wellness</a:t>
            </a:r>
          </a:p>
          <a:p>
            <a:pPr marL="342900" indent="-342900">
              <a:spcAft>
                <a:spcPts val="600"/>
              </a:spcAft>
              <a:buFont typeface="Wingdings" panose="05000000000000000000" pitchFamily="2" charset="2"/>
              <a:buChar char="§"/>
            </a:pPr>
            <a:r>
              <a:rPr lang="en-US" sz="2400" b="1" dirty="0"/>
              <a:t>Hard-copy maintained in _______________________</a:t>
            </a:r>
          </a:p>
          <a:p>
            <a:endParaRPr lang="en-US" sz="1200" b="1" dirty="0">
              <a:solidFill>
                <a:srgbClr val="953735"/>
              </a:solidFill>
            </a:endParaRPr>
          </a:p>
          <a:p>
            <a:pPr algn="l"/>
            <a:r>
              <a:rPr lang="en-US" sz="3200" b="1" i="1" dirty="0">
                <a:solidFill>
                  <a:schemeClr val="tx1"/>
                </a:solidFill>
                <a:latin typeface="+mj-lt"/>
              </a:rPr>
              <a:t>PT DAYS and ACTIVITIES</a:t>
            </a:r>
            <a:r>
              <a:rPr lang="en-US" sz="3200" b="1" dirty="0">
                <a:solidFill>
                  <a:schemeClr val="tx1"/>
                </a:solidFill>
                <a:latin typeface="+mj-lt"/>
              </a:rPr>
              <a:t> </a:t>
            </a:r>
            <a:r>
              <a:rPr lang="en-US" sz="2400" b="1" dirty="0">
                <a:solidFill>
                  <a:srgbClr val="898989"/>
                </a:solidFill>
                <a:latin typeface="+mj-lt"/>
              </a:rPr>
              <a:t>(example)</a:t>
            </a:r>
          </a:p>
          <a:p>
            <a:pPr algn="l"/>
            <a:endParaRPr lang="en-US" sz="800" b="1" dirty="0">
              <a:solidFill>
                <a:schemeClr val="tx1"/>
              </a:solidFill>
              <a:latin typeface="+mn-lt"/>
            </a:endParaRPr>
          </a:p>
          <a:p>
            <a:pPr marL="342900" indent="-342900">
              <a:spcAft>
                <a:spcPts val="600"/>
              </a:spcAft>
              <a:buFont typeface="Wingdings" panose="05000000000000000000" pitchFamily="2" charset="2"/>
              <a:buChar char="§"/>
            </a:pPr>
            <a:r>
              <a:rPr lang="en-US" sz="2400" b="1" dirty="0"/>
              <a:t>Lead by Physical Training Leaders in each Flight every Friday </a:t>
            </a:r>
          </a:p>
          <a:p>
            <a:pPr marL="342900" indent="-342900">
              <a:buFont typeface="Wingdings" panose="05000000000000000000" pitchFamily="2" charset="2"/>
              <a:buChar char="§"/>
            </a:pPr>
            <a:r>
              <a:rPr lang="en-US" sz="2400" b="1" dirty="0"/>
              <a:t>Activities Include: Running, Calisthenics, Circuits, PT UNO, Kickball, Volleyball</a:t>
            </a:r>
          </a:p>
          <a:p>
            <a:pPr algn="l"/>
            <a:endParaRPr lang="en-US" sz="2400" b="1" dirty="0"/>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5068054" cy="369332"/>
          </a:xfrm>
          <a:prstGeom prst="rect">
            <a:avLst/>
          </a:prstGeom>
          <a:noFill/>
        </p:spPr>
        <p:txBody>
          <a:bodyPr wrap="none" rtlCol="0">
            <a:spAutoFit/>
          </a:bodyPr>
          <a:lstStyle/>
          <a:p>
            <a:r>
              <a:rPr lang="en-US" b="1" i="1" dirty="0">
                <a:solidFill>
                  <a:schemeClr val="accent6">
                    <a:lumMod val="75000"/>
                  </a:schemeClr>
                </a:solidFill>
              </a:rPr>
              <a:t>Cadet Captain Mick E. Mouse - Fitness Manager</a:t>
            </a:r>
          </a:p>
        </p:txBody>
      </p:sp>
      <p:sp>
        <p:nvSpPr>
          <p:cNvPr id="6" name="TextBox 5">
            <a:extLst>
              <a:ext uri="{FF2B5EF4-FFF2-40B4-BE49-F238E27FC236}">
                <a16:creationId xmlns:a16="http://schemas.microsoft.com/office/drawing/2014/main" id="{F7BF531A-2697-16E9-57EC-B8EB9B7E9B90}"/>
              </a:ext>
            </a:extLst>
          </p:cNvPr>
          <p:cNvSpPr txBox="1"/>
          <p:nvPr/>
        </p:nvSpPr>
        <p:spPr>
          <a:xfrm>
            <a:off x="626705" y="6018202"/>
            <a:ext cx="11336693" cy="369332"/>
          </a:xfrm>
          <a:prstGeom prst="rect">
            <a:avLst/>
          </a:prstGeom>
          <a:noFill/>
        </p:spPr>
        <p:txBody>
          <a:bodyPr wrap="square">
            <a:spAutoFit/>
          </a:bodyPr>
          <a:lstStyle/>
          <a:p>
            <a:r>
              <a:rPr lang="en-US" sz="1800" b="1" dirty="0">
                <a:solidFill>
                  <a:srgbClr val="C00000"/>
                </a:solidFill>
              </a:rPr>
              <a:t>N</a:t>
            </a:r>
            <a:r>
              <a:rPr lang="en-US" sz="1800" b="1" dirty="0">
                <a:solidFill>
                  <a:srgbClr val="C00000"/>
                </a:solidFill>
                <a:latin typeface="+mn-lt"/>
              </a:rPr>
              <a:t>OTE:  You can enhance unit health and wellness slides with photos of cadets performing PT activities.</a:t>
            </a:r>
          </a:p>
        </p:txBody>
      </p:sp>
      <p:sp>
        <p:nvSpPr>
          <p:cNvPr id="7" name="TextBox 6">
            <a:extLst>
              <a:ext uri="{FF2B5EF4-FFF2-40B4-BE49-F238E27FC236}">
                <a16:creationId xmlns:a16="http://schemas.microsoft.com/office/drawing/2014/main" id="{5837E6D8-5046-C388-8A07-5C68C2FD57B5}"/>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spTree>
    <p:extLst>
      <p:ext uri="{BB962C8B-B14F-4D97-AF65-F5344CB8AC3E}">
        <p14:creationId xmlns:p14="http://schemas.microsoft.com/office/powerpoint/2010/main" val="3243128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UNIT community service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626707" y="1411739"/>
            <a:ext cx="11431090" cy="5355312"/>
          </a:xfrm>
          <a:prstGeom prst="rect">
            <a:avLst/>
          </a:prstGeom>
          <a:noFill/>
        </p:spPr>
        <p:txBody>
          <a:bodyPr wrap="square">
            <a:spAutoFit/>
          </a:bodyPr>
          <a:lstStyle/>
          <a:p>
            <a:pPr algn="l"/>
            <a:r>
              <a:rPr lang="en-US" sz="2000" b="1" dirty="0">
                <a:solidFill>
                  <a:srgbClr val="C00000"/>
                </a:solidFill>
                <a:latin typeface="+mj-lt"/>
              </a:rPr>
              <a:t>Overview:  Summarize your community service events, MUST include total hours &amp; participation rate.</a:t>
            </a:r>
          </a:p>
          <a:p>
            <a:pPr algn="l"/>
            <a:endParaRPr lang="en-US" sz="800" b="1" i="1" dirty="0">
              <a:solidFill>
                <a:schemeClr val="tx1"/>
              </a:solidFill>
              <a:latin typeface="+mj-lt"/>
            </a:endParaRPr>
          </a:p>
          <a:p>
            <a:pPr algn="l"/>
            <a:r>
              <a:rPr lang="en-US" sz="3200" b="1" i="1" dirty="0">
                <a:solidFill>
                  <a:schemeClr val="tx1"/>
                </a:solidFill>
                <a:latin typeface="+mj-lt"/>
              </a:rPr>
              <a:t>ZZ-001 IN ACTION </a:t>
            </a:r>
            <a:r>
              <a:rPr lang="en-US" sz="2400" b="1" dirty="0">
                <a:solidFill>
                  <a:srgbClr val="898989"/>
                </a:solidFill>
                <a:latin typeface="+mj-lt"/>
              </a:rPr>
              <a:t>(example)</a:t>
            </a:r>
          </a:p>
          <a:p>
            <a:pPr algn="l"/>
            <a:endParaRPr lang="en-US" sz="800" b="1" dirty="0">
              <a:solidFill>
                <a:schemeClr val="tx1"/>
              </a:solidFill>
              <a:latin typeface="+mn-lt"/>
            </a:endParaRPr>
          </a:p>
          <a:p>
            <a:pPr marL="342900" indent="-342900">
              <a:spcAft>
                <a:spcPts val="1200"/>
              </a:spcAft>
              <a:buFont typeface="Wingdings" panose="05000000000000000000" pitchFamily="2" charset="2"/>
              <a:buChar char="§"/>
            </a:pPr>
            <a:r>
              <a:rPr lang="en-US" sz="2400" b="1" dirty="0"/>
              <a:t>Amassed xxx service hours | xx% Cadet average | 11 Apr 202X – 10 Apr 202x</a:t>
            </a:r>
          </a:p>
          <a:p>
            <a:pPr marL="342900" indent="-342900">
              <a:spcAft>
                <a:spcPts val="600"/>
              </a:spcAft>
              <a:buFont typeface="Wingdings" panose="05000000000000000000" pitchFamily="2" charset="2"/>
              <a:buChar char="§"/>
            </a:pPr>
            <a:r>
              <a:rPr lang="en-US" sz="2400" b="1" dirty="0"/>
              <a:t>xxx Cadets performed xx events with xx% participation rate</a:t>
            </a:r>
          </a:p>
          <a:p>
            <a:endParaRPr lang="en-US" sz="1200" b="1" dirty="0">
              <a:solidFill>
                <a:srgbClr val="953735"/>
              </a:solidFill>
            </a:endParaRPr>
          </a:p>
          <a:p>
            <a:pPr algn="l"/>
            <a:r>
              <a:rPr lang="en-US" sz="3200" b="1" i="1" dirty="0">
                <a:latin typeface="+mj-lt"/>
              </a:rPr>
              <a:t>ZZ-001 COMMUNITY </a:t>
            </a:r>
            <a:r>
              <a:rPr lang="en-US" sz="3200" b="1" i="1" dirty="0">
                <a:solidFill>
                  <a:schemeClr val="tx1"/>
                </a:solidFill>
                <a:latin typeface="+mj-lt"/>
              </a:rPr>
              <a:t>EVENTS </a:t>
            </a:r>
            <a:r>
              <a:rPr lang="en-US" sz="2400" b="1" dirty="0">
                <a:solidFill>
                  <a:srgbClr val="898989"/>
                </a:solidFill>
                <a:latin typeface="+mj-lt"/>
              </a:rPr>
              <a:t>(example)</a:t>
            </a:r>
          </a:p>
          <a:p>
            <a:pPr algn="l"/>
            <a:endParaRPr lang="en-US" sz="800" b="1" dirty="0">
              <a:solidFill>
                <a:schemeClr val="tx1"/>
              </a:solidFill>
              <a:latin typeface="+mn-lt"/>
            </a:endParaRPr>
          </a:p>
          <a:p>
            <a:pPr marL="342900" indent="-342900">
              <a:spcAft>
                <a:spcPts val="1200"/>
              </a:spcAft>
              <a:buFont typeface="Wingdings" panose="05000000000000000000" pitchFamily="2" charset="2"/>
              <a:buChar char="§"/>
            </a:pPr>
            <a:r>
              <a:rPr lang="en-US" sz="2400" b="1" dirty="0">
                <a:solidFill>
                  <a:schemeClr val="tx1"/>
                </a:solidFill>
                <a:latin typeface="+mj-lt"/>
              </a:rPr>
              <a:t>P</a:t>
            </a:r>
            <a:r>
              <a:rPr lang="en-US" sz="2400" b="1" dirty="0"/>
              <a:t>arades, Nursing Home Visit, Adopt-a-Highway, Campus Clean-up, Read Across America, Wreaths Across America, Adopt-A-Family, Can Food Drive, Blood Drive</a:t>
            </a:r>
          </a:p>
          <a:p>
            <a:pPr marL="342900" indent="-342900">
              <a:spcAft>
                <a:spcPts val="600"/>
              </a:spcAft>
              <a:buFont typeface="Wingdings" panose="05000000000000000000" pitchFamily="2" charset="2"/>
              <a:buChar char="§"/>
            </a:pPr>
            <a:r>
              <a:rPr lang="en-US" sz="2400" b="1" dirty="0"/>
              <a:t>All events planned/executed by cadets and loaded in WINGS | Events</a:t>
            </a:r>
          </a:p>
          <a:p>
            <a:pPr marL="342900" indent="-342900">
              <a:buFont typeface="Wingdings" panose="05000000000000000000" pitchFamily="2" charset="2"/>
              <a:buChar char="§"/>
            </a:pPr>
            <a:endParaRPr lang="en-US" sz="2400" b="1" dirty="0"/>
          </a:p>
          <a:p>
            <a:pPr marL="342900" indent="-342900">
              <a:buFont typeface="Wingdings" panose="05000000000000000000" pitchFamily="2" charset="2"/>
              <a:buChar char="§"/>
            </a:pPr>
            <a:endParaRPr lang="en-US" sz="2400" b="1" dirty="0"/>
          </a:p>
          <a:p>
            <a:pPr algn="l"/>
            <a:endParaRPr lang="en-US" sz="2400" b="1" dirty="0"/>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4723986" cy="369332"/>
          </a:xfrm>
          <a:prstGeom prst="rect">
            <a:avLst/>
          </a:prstGeom>
          <a:noFill/>
        </p:spPr>
        <p:txBody>
          <a:bodyPr wrap="none" rtlCol="0">
            <a:spAutoFit/>
          </a:bodyPr>
          <a:lstStyle/>
          <a:p>
            <a:r>
              <a:rPr lang="en-US" b="1" i="1" dirty="0">
                <a:solidFill>
                  <a:schemeClr val="accent6">
                    <a:lumMod val="75000"/>
                  </a:schemeClr>
                </a:solidFill>
              </a:rPr>
              <a:t>Cadet Captain James T. Kirk - Project Officer</a:t>
            </a:r>
          </a:p>
        </p:txBody>
      </p:sp>
      <p:sp>
        <p:nvSpPr>
          <p:cNvPr id="6" name="TextBox 5">
            <a:extLst>
              <a:ext uri="{FF2B5EF4-FFF2-40B4-BE49-F238E27FC236}">
                <a16:creationId xmlns:a16="http://schemas.microsoft.com/office/drawing/2014/main" id="{F7BF531A-2697-16E9-57EC-B8EB9B7E9B90}"/>
              </a:ext>
            </a:extLst>
          </p:cNvPr>
          <p:cNvSpPr txBox="1"/>
          <p:nvPr/>
        </p:nvSpPr>
        <p:spPr>
          <a:xfrm>
            <a:off x="661737" y="5750565"/>
            <a:ext cx="11301661" cy="369332"/>
          </a:xfrm>
          <a:prstGeom prst="rect">
            <a:avLst/>
          </a:prstGeom>
          <a:noFill/>
        </p:spPr>
        <p:txBody>
          <a:bodyPr wrap="square">
            <a:spAutoFit/>
          </a:bodyPr>
          <a:lstStyle/>
          <a:p>
            <a:r>
              <a:rPr lang="en-US" sz="1800" b="1" dirty="0">
                <a:solidFill>
                  <a:srgbClr val="C00000"/>
                </a:solidFill>
              </a:rPr>
              <a:t>N</a:t>
            </a:r>
            <a:r>
              <a:rPr lang="en-US" sz="1800" b="1" dirty="0">
                <a:solidFill>
                  <a:srgbClr val="C00000"/>
                </a:solidFill>
                <a:latin typeface="+mn-lt"/>
              </a:rPr>
              <a:t>OTE:  You can enhance unit community service slides with photos of cadets performing service activities.</a:t>
            </a:r>
          </a:p>
        </p:txBody>
      </p:sp>
      <p:sp>
        <p:nvSpPr>
          <p:cNvPr id="7" name="TextBox 6">
            <a:extLst>
              <a:ext uri="{FF2B5EF4-FFF2-40B4-BE49-F238E27FC236}">
                <a16:creationId xmlns:a16="http://schemas.microsoft.com/office/drawing/2014/main" id="{1651C611-6222-FEC1-93D5-D05515EA898E}"/>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spTree>
    <p:extLst>
      <p:ext uri="{BB962C8B-B14F-4D97-AF65-F5344CB8AC3E}">
        <p14:creationId xmlns:p14="http://schemas.microsoft.com/office/powerpoint/2010/main" val="2541396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UNIT community service SUMMARY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4723986" cy="369332"/>
          </a:xfrm>
          <a:prstGeom prst="rect">
            <a:avLst/>
          </a:prstGeom>
          <a:noFill/>
        </p:spPr>
        <p:txBody>
          <a:bodyPr wrap="none" rtlCol="0">
            <a:spAutoFit/>
          </a:bodyPr>
          <a:lstStyle/>
          <a:p>
            <a:r>
              <a:rPr lang="en-US" b="1" i="1" dirty="0">
                <a:solidFill>
                  <a:schemeClr val="accent6">
                    <a:lumMod val="75000"/>
                  </a:schemeClr>
                </a:solidFill>
              </a:rPr>
              <a:t>Cadet Captain James T. Kirk - Project Officer</a:t>
            </a:r>
          </a:p>
        </p:txBody>
      </p:sp>
      <p:pic>
        <p:nvPicPr>
          <p:cNvPr id="7" name="Picture 4" descr="E:\Parade pic 2.JPG">
            <a:extLst>
              <a:ext uri="{FF2B5EF4-FFF2-40B4-BE49-F238E27FC236}">
                <a16:creationId xmlns:a16="http://schemas.microsoft.com/office/drawing/2014/main" id="{AE380DEA-A34F-AC9D-EDB1-55B735D83947}"/>
              </a:ext>
            </a:extLst>
          </p:cNvPr>
          <p:cNvPicPr>
            <a:picLocks noChangeAspect="1" noChangeArrowheads="1"/>
          </p:cNvPicPr>
          <p:nvPr/>
        </p:nvPicPr>
        <p:blipFill rotWithShape="1">
          <a:blip r:embed="rId2" cstate="print"/>
          <a:srcRect l="9270" r="2615" b="43553"/>
          <a:stretch/>
        </p:blipFill>
        <p:spPr bwMode="auto">
          <a:xfrm>
            <a:off x="811530" y="1462972"/>
            <a:ext cx="5391198" cy="1635134"/>
          </a:xfrm>
          <a:prstGeom prst="rect">
            <a:avLst/>
          </a:prstGeom>
          <a:noFill/>
          <a:ln w="19050">
            <a:noFill/>
          </a:ln>
          <a:effectLst>
            <a:outerShdw blurRad="50800" dist="38100" algn="l" rotWithShape="0">
              <a:prstClr val="black">
                <a:alpha val="40000"/>
              </a:prstClr>
            </a:outerShdw>
          </a:effectLst>
        </p:spPr>
      </p:pic>
      <p:sp>
        <p:nvSpPr>
          <p:cNvPr id="8" name="TextBox 7">
            <a:extLst>
              <a:ext uri="{FF2B5EF4-FFF2-40B4-BE49-F238E27FC236}">
                <a16:creationId xmlns:a16="http://schemas.microsoft.com/office/drawing/2014/main" id="{AFB3FCBC-1CC7-B0D3-055F-755E15074018}"/>
              </a:ext>
            </a:extLst>
          </p:cNvPr>
          <p:cNvSpPr txBox="1"/>
          <p:nvPr/>
        </p:nvSpPr>
        <p:spPr>
          <a:xfrm>
            <a:off x="2380889" y="3167118"/>
            <a:ext cx="2360935" cy="400110"/>
          </a:xfrm>
          <a:prstGeom prst="rect">
            <a:avLst/>
          </a:prstGeom>
          <a:solidFill>
            <a:srgbClr val="002060"/>
          </a:solidFill>
          <a:effectLst/>
        </p:spPr>
        <p:txBody>
          <a:bodyPr wrap="square" rtlCol="0">
            <a:spAutoFit/>
          </a:bodyPr>
          <a:lstStyle/>
          <a:p>
            <a:pPr algn="ctr"/>
            <a:r>
              <a:rPr lang="en-US" sz="2000" dirty="0">
                <a:solidFill>
                  <a:srgbClr val="FFFF00"/>
                </a:solidFill>
                <a:latin typeface="Arial" pitchFamily="34" charset="0"/>
                <a:cs typeface="Arial" pitchFamily="34" charset="0"/>
              </a:rPr>
              <a:t>PARADES</a:t>
            </a:r>
          </a:p>
        </p:txBody>
      </p:sp>
      <p:sp>
        <p:nvSpPr>
          <p:cNvPr id="10" name="TextBox 9">
            <a:extLst>
              <a:ext uri="{FF2B5EF4-FFF2-40B4-BE49-F238E27FC236}">
                <a16:creationId xmlns:a16="http://schemas.microsoft.com/office/drawing/2014/main" id="{D3098C45-BABD-D3C0-0156-4FBA1819E7E5}"/>
              </a:ext>
            </a:extLst>
          </p:cNvPr>
          <p:cNvSpPr txBox="1"/>
          <p:nvPr/>
        </p:nvSpPr>
        <p:spPr>
          <a:xfrm>
            <a:off x="6583680" y="5832510"/>
            <a:ext cx="3438304" cy="400110"/>
          </a:xfrm>
          <a:prstGeom prst="rect">
            <a:avLst/>
          </a:prstGeom>
          <a:solidFill>
            <a:schemeClr val="bg1"/>
          </a:solidFill>
          <a:ln w="38100">
            <a:solidFill>
              <a:srgbClr val="C00000"/>
            </a:solidFill>
          </a:ln>
        </p:spPr>
        <p:txBody>
          <a:bodyPr wrap="square" rtlCol="0">
            <a:spAutoFit/>
          </a:bodyPr>
          <a:lstStyle/>
          <a:p>
            <a:pPr algn="ctr"/>
            <a:r>
              <a:rPr lang="en-US" sz="2000" b="1" dirty="0">
                <a:solidFill>
                  <a:srgbClr val="C00000"/>
                </a:solidFill>
                <a:latin typeface="Arial" pitchFamily="34" charset="0"/>
                <a:cs typeface="Arial" pitchFamily="34" charset="0"/>
              </a:rPr>
              <a:t>READ ACROSS AMERICA</a:t>
            </a:r>
          </a:p>
        </p:txBody>
      </p:sp>
      <p:pic>
        <p:nvPicPr>
          <p:cNvPr id="11" name="Picture 2">
            <a:extLst>
              <a:ext uri="{FF2B5EF4-FFF2-40B4-BE49-F238E27FC236}">
                <a16:creationId xmlns:a16="http://schemas.microsoft.com/office/drawing/2014/main" id="{C1FCF4AA-2970-D12C-E61D-989E4615405A}"/>
              </a:ext>
            </a:extLst>
          </p:cNvPr>
          <p:cNvPicPr>
            <a:picLocks noChangeAspect="1" noChangeArrowheads="1"/>
          </p:cNvPicPr>
          <p:nvPr/>
        </p:nvPicPr>
        <p:blipFill>
          <a:blip r:embed="rId3" cstate="print">
            <a:lum bright="10000"/>
          </a:blip>
          <a:srcRect/>
          <a:stretch>
            <a:fillRect/>
          </a:stretch>
        </p:blipFill>
        <p:spPr bwMode="auto">
          <a:xfrm>
            <a:off x="6962563" y="1434217"/>
            <a:ext cx="3790216" cy="1622608"/>
          </a:xfrm>
          <a:prstGeom prst="rect">
            <a:avLst/>
          </a:prstGeom>
          <a:noFill/>
          <a:ln w="9525">
            <a:noFill/>
            <a:miter lim="800000"/>
            <a:headEnd/>
            <a:tailEnd/>
          </a:ln>
          <a:effectLst>
            <a:glow rad="101600">
              <a:schemeClr val="accent6">
                <a:satMod val="175000"/>
                <a:alpha val="40000"/>
              </a:schemeClr>
            </a:glow>
            <a:outerShdw blurRad="50800" dist="38100" dir="18900000" algn="bl" rotWithShape="0">
              <a:prstClr val="black">
                <a:alpha val="40000"/>
              </a:prstClr>
            </a:outerShdw>
          </a:effectLst>
        </p:spPr>
      </p:pic>
      <p:sp>
        <p:nvSpPr>
          <p:cNvPr id="12" name="TextBox 11">
            <a:extLst>
              <a:ext uri="{FF2B5EF4-FFF2-40B4-BE49-F238E27FC236}">
                <a16:creationId xmlns:a16="http://schemas.microsoft.com/office/drawing/2014/main" id="{C8B56A89-F0B5-E77E-95AD-ED2FB4EF6C53}"/>
              </a:ext>
            </a:extLst>
          </p:cNvPr>
          <p:cNvSpPr txBox="1"/>
          <p:nvPr/>
        </p:nvSpPr>
        <p:spPr>
          <a:xfrm>
            <a:off x="7658100" y="3169737"/>
            <a:ext cx="2653383" cy="400110"/>
          </a:xfrm>
          <a:prstGeom prst="rect">
            <a:avLst/>
          </a:prstGeom>
          <a:solidFill>
            <a:schemeClr val="accent6">
              <a:lumMod val="75000"/>
            </a:schemeClr>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CAN FOOD DRIVE</a:t>
            </a:r>
          </a:p>
        </p:txBody>
      </p:sp>
      <p:pic>
        <p:nvPicPr>
          <p:cNvPr id="13" name="Picture 12">
            <a:extLst>
              <a:ext uri="{FF2B5EF4-FFF2-40B4-BE49-F238E27FC236}">
                <a16:creationId xmlns:a16="http://schemas.microsoft.com/office/drawing/2014/main" id="{1213DE72-FD54-652A-317A-146DE0B51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7822" y="3885885"/>
            <a:ext cx="5665516" cy="1939172"/>
          </a:xfrm>
          <a:prstGeom prst="rect">
            <a:avLst/>
          </a:prstGeom>
          <a:ln>
            <a:noFill/>
          </a:ln>
          <a:effectLst>
            <a:softEdge rad="112500"/>
          </a:effectLst>
        </p:spPr>
      </p:pic>
      <p:pic>
        <p:nvPicPr>
          <p:cNvPr id="15" name="Picture 14">
            <a:extLst>
              <a:ext uri="{FF2B5EF4-FFF2-40B4-BE49-F238E27FC236}">
                <a16:creationId xmlns:a16="http://schemas.microsoft.com/office/drawing/2014/main" id="{09F08114-A80D-FB1A-AE69-54D8FEA507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715" y="3897387"/>
            <a:ext cx="3081604" cy="1939172"/>
          </a:xfrm>
          <a:prstGeom prst="rect">
            <a:avLst/>
          </a:prstGeom>
          <a:ln w="38100">
            <a:solidFill>
              <a:schemeClr val="tx1"/>
            </a:solidFill>
          </a:ln>
        </p:spPr>
        <p:style>
          <a:lnRef idx="1">
            <a:schemeClr val="dk1"/>
          </a:lnRef>
          <a:fillRef idx="3">
            <a:schemeClr val="dk1"/>
          </a:fillRef>
          <a:effectRef idx="2">
            <a:schemeClr val="dk1"/>
          </a:effectRef>
          <a:fontRef idx="minor">
            <a:schemeClr val="lt1"/>
          </a:fontRef>
        </p:style>
      </p:pic>
      <p:sp>
        <p:nvSpPr>
          <p:cNvPr id="17" name="TextBox 1">
            <a:extLst>
              <a:ext uri="{FF2B5EF4-FFF2-40B4-BE49-F238E27FC236}">
                <a16:creationId xmlns:a16="http://schemas.microsoft.com/office/drawing/2014/main" id="{48EB4B2D-5128-AA7B-9AEC-09AEF7EAB0E2}"/>
              </a:ext>
            </a:extLst>
          </p:cNvPr>
          <p:cNvSpPr txBox="1"/>
          <p:nvPr/>
        </p:nvSpPr>
        <p:spPr>
          <a:xfrm>
            <a:off x="8793040" y="6115300"/>
            <a:ext cx="4114800" cy="338554"/>
          </a:xfrm>
          <a:prstGeom prst="rect">
            <a:avLst/>
          </a:prstGeom>
          <a:noFill/>
        </p:spPr>
        <p:txBody>
          <a:bodyPr wrap="square" rtlCol="0">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r>
              <a:rPr lang="en-US" dirty="0">
                <a:solidFill>
                  <a:schemeClr val="bg1">
                    <a:lumMod val="65000"/>
                  </a:schemeClr>
                </a:solidFill>
                <a:latin typeface="+mj-lt"/>
              </a:rPr>
              <a:t>Example Photos</a:t>
            </a:r>
          </a:p>
        </p:txBody>
      </p:sp>
      <p:sp>
        <p:nvSpPr>
          <p:cNvPr id="4" name="TextBox 3">
            <a:extLst>
              <a:ext uri="{FF2B5EF4-FFF2-40B4-BE49-F238E27FC236}">
                <a16:creationId xmlns:a16="http://schemas.microsoft.com/office/drawing/2014/main" id="{FD28F863-F247-7AD1-FC54-0F809F490221}"/>
              </a:ext>
            </a:extLst>
          </p:cNvPr>
          <p:cNvSpPr txBox="1"/>
          <p:nvPr/>
        </p:nvSpPr>
        <p:spPr>
          <a:xfrm>
            <a:off x="1323466" y="5816549"/>
            <a:ext cx="3450560"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COLOR GUARD REQUEST</a:t>
            </a:r>
          </a:p>
        </p:txBody>
      </p:sp>
    </p:spTree>
    <p:extLst>
      <p:ext uri="{BB962C8B-B14F-4D97-AF65-F5344CB8AC3E}">
        <p14:creationId xmlns:p14="http://schemas.microsoft.com/office/powerpoint/2010/main" val="2098747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UNIT Curriculum in action (CIA)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626707" y="1411739"/>
            <a:ext cx="11301661" cy="5724644"/>
          </a:xfrm>
          <a:prstGeom prst="rect">
            <a:avLst/>
          </a:prstGeom>
          <a:noFill/>
        </p:spPr>
        <p:txBody>
          <a:bodyPr wrap="square">
            <a:spAutoFit/>
          </a:bodyPr>
          <a:lstStyle/>
          <a:p>
            <a:r>
              <a:rPr lang="en-US" sz="2000" b="1" dirty="0">
                <a:solidFill>
                  <a:srgbClr val="C00000"/>
                </a:solidFill>
                <a:latin typeface="+mj-lt"/>
              </a:rPr>
              <a:t>Overview:  Summarize your CIA trips for upcoming school year, MUST include participation rate.</a:t>
            </a:r>
          </a:p>
          <a:p>
            <a:pPr algn="l"/>
            <a:endParaRPr lang="en-US" sz="800" b="1" i="1" dirty="0">
              <a:solidFill>
                <a:schemeClr val="tx1"/>
              </a:solidFill>
              <a:latin typeface="+mj-lt"/>
            </a:endParaRPr>
          </a:p>
          <a:p>
            <a:pPr algn="l"/>
            <a:r>
              <a:rPr lang="en-US" sz="3200" b="1" i="1" dirty="0">
                <a:solidFill>
                  <a:schemeClr val="tx1"/>
                </a:solidFill>
                <a:latin typeface="+mj-lt"/>
              </a:rPr>
              <a:t>OUR CIA TRIPS </a:t>
            </a:r>
            <a:r>
              <a:rPr lang="en-US" sz="2400" b="1" dirty="0">
                <a:solidFill>
                  <a:srgbClr val="898989"/>
                </a:solidFill>
                <a:latin typeface="+mj-lt"/>
              </a:rPr>
              <a:t>(example)</a:t>
            </a:r>
          </a:p>
          <a:p>
            <a:pPr algn="l"/>
            <a:endParaRPr lang="en-US" sz="800" b="1" dirty="0">
              <a:solidFill>
                <a:schemeClr val="tx1"/>
              </a:solidFill>
              <a:latin typeface="+mn-lt"/>
            </a:endParaRPr>
          </a:p>
          <a:p>
            <a:pPr marL="342900" indent="-342900">
              <a:spcAft>
                <a:spcPts val="600"/>
              </a:spcAft>
              <a:buFont typeface="Wingdings" panose="05000000000000000000" pitchFamily="2" charset="2"/>
              <a:buChar char="§"/>
            </a:pPr>
            <a:r>
              <a:rPr lang="en-US" sz="2400" b="1" dirty="0"/>
              <a:t>Two CIA Trips planned this school year</a:t>
            </a:r>
          </a:p>
          <a:p>
            <a:pPr>
              <a:spcAft>
                <a:spcPts val="600"/>
              </a:spcAft>
            </a:pPr>
            <a:r>
              <a:rPr lang="en-US" sz="2400" b="1" dirty="0"/>
              <a:t>     1.  Any Air Force Base Tour on xx Nov 202x	</a:t>
            </a:r>
          </a:p>
          <a:p>
            <a:pPr>
              <a:spcAft>
                <a:spcPts val="600"/>
              </a:spcAft>
            </a:pPr>
            <a:r>
              <a:rPr lang="en-US" sz="2400" b="1" dirty="0"/>
              <a:t>     2.  Space Museum in Any City, USA on xx Apr 202x</a:t>
            </a:r>
          </a:p>
          <a:p>
            <a:endParaRPr lang="en-US" sz="1200" b="1" dirty="0">
              <a:solidFill>
                <a:srgbClr val="953735"/>
              </a:solidFill>
            </a:endParaRPr>
          </a:p>
          <a:p>
            <a:pPr algn="l"/>
            <a:r>
              <a:rPr lang="en-US" sz="3200" b="1" i="1" dirty="0">
                <a:latin typeface="+mj-lt"/>
              </a:rPr>
              <a:t>CIA TRIPS MISSION COMPLETE </a:t>
            </a:r>
            <a:r>
              <a:rPr lang="en-US" sz="2400" b="1" dirty="0">
                <a:solidFill>
                  <a:srgbClr val="898989"/>
                </a:solidFill>
                <a:latin typeface="+mj-lt"/>
              </a:rPr>
              <a:t>(example)</a:t>
            </a:r>
          </a:p>
          <a:p>
            <a:pPr algn="l"/>
            <a:endParaRPr lang="en-US" sz="800" b="1" dirty="0">
              <a:solidFill>
                <a:schemeClr val="tx1"/>
              </a:solidFill>
              <a:latin typeface="+mn-lt"/>
            </a:endParaRPr>
          </a:p>
          <a:p>
            <a:pPr marL="342900" indent="-342900">
              <a:spcAft>
                <a:spcPts val="600"/>
              </a:spcAft>
              <a:buFont typeface="Wingdings" panose="05000000000000000000" pitchFamily="2" charset="2"/>
              <a:buChar char="§"/>
            </a:pPr>
            <a:r>
              <a:rPr lang="en-US" sz="2400" b="1" dirty="0"/>
              <a:t>xx of xxx Cadets went on CIA Trip to Any Base (xx% participation rate)</a:t>
            </a:r>
          </a:p>
          <a:p>
            <a:pPr marL="342900" indent="-342900">
              <a:spcAft>
                <a:spcPts val="600"/>
              </a:spcAft>
              <a:buFont typeface="Wingdings" panose="05000000000000000000" pitchFamily="2" charset="2"/>
              <a:buChar char="§"/>
            </a:pPr>
            <a:r>
              <a:rPr lang="en-US" sz="2400" b="1" dirty="0"/>
              <a:t>CIA Trip loaded in WINGS | Events</a:t>
            </a:r>
          </a:p>
          <a:p>
            <a:pPr marL="342900" indent="-342900">
              <a:spcAft>
                <a:spcPts val="600"/>
              </a:spcAft>
              <a:buFont typeface="Wingdings" panose="05000000000000000000" pitchFamily="2" charset="2"/>
              <a:buChar char="§"/>
            </a:pPr>
            <a:endParaRPr lang="en-US" sz="2400" b="1" dirty="0"/>
          </a:p>
          <a:p>
            <a:pPr marL="342900" indent="-342900">
              <a:buFont typeface="Wingdings" panose="05000000000000000000" pitchFamily="2" charset="2"/>
              <a:buChar char="§"/>
            </a:pPr>
            <a:endParaRPr lang="en-US" sz="2400" b="1" dirty="0"/>
          </a:p>
          <a:p>
            <a:pPr marL="342900" indent="-342900">
              <a:buFont typeface="Wingdings" panose="05000000000000000000" pitchFamily="2" charset="2"/>
              <a:buChar char="§"/>
            </a:pPr>
            <a:endParaRPr lang="en-US" sz="2400" b="1" dirty="0"/>
          </a:p>
          <a:p>
            <a:pPr algn="l"/>
            <a:endParaRPr lang="en-US" sz="2400" b="1" dirty="0"/>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5729261" cy="369332"/>
          </a:xfrm>
          <a:prstGeom prst="rect">
            <a:avLst/>
          </a:prstGeom>
          <a:noFill/>
        </p:spPr>
        <p:txBody>
          <a:bodyPr wrap="none" rtlCol="0">
            <a:spAutoFit/>
          </a:bodyPr>
          <a:lstStyle/>
          <a:p>
            <a:r>
              <a:rPr lang="en-US" b="1" i="1" dirty="0">
                <a:solidFill>
                  <a:schemeClr val="accent6">
                    <a:lumMod val="75000"/>
                  </a:schemeClr>
                </a:solidFill>
              </a:rPr>
              <a:t>Cadet Captain Kangaroo - Planning Committee Chair </a:t>
            </a:r>
          </a:p>
        </p:txBody>
      </p:sp>
      <p:sp>
        <p:nvSpPr>
          <p:cNvPr id="6" name="TextBox 5">
            <a:extLst>
              <a:ext uri="{FF2B5EF4-FFF2-40B4-BE49-F238E27FC236}">
                <a16:creationId xmlns:a16="http://schemas.microsoft.com/office/drawing/2014/main" id="{F7BF531A-2697-16E9-57EC-B8EB9B7E9B90}"/>
              </a:ext>
            </a:extLst>
          </p:cNvPr>
          <p:cNvSpPr txBox="1"/>
          <p:nvPr/>
        </p:nvSpPr>
        <p:spPr>
          <a:xfrm>
            <a:off x="661737" y="5739063"/>
            <a:ext cx="11301661" cy="369332"/>
          </a:xfrm>
          <a:prstGeom prst="rect">
            <a:avLst/>
          </a:prstGeom>
          <a:noFill/>
        </p:spPr>
        <p:txBody>
          <a:bodyPr wrap="square">
            <a:spAutoFit/>
          </a:bodyPr>
          <a:lstStyle/>
          <a:p>
            <a:r>
              <a:rPr lang="en-US" sz="1800" b="1" dirty="0">
                <a:solidFill>
                  <a:srgbClr val="C00000"/>
                </a:solidFill>
              </a:rPr>
              <a:t>N</a:t>
            </a:r>
            <a:r>
              <a:rPr lang="en-US" sz="1800" b="1" dirty="0">
                <a:solidFill>
                  <a:srgbClr val="C00000"/>
                </a:solidFill>
                <a:latin typeface="+mn-lt"/>
              </a:rPr>
              <a:t>OTE:  You can enhance unit CIA slides with photos of cadets participating </a:t>
            </a:r>
            <a:r>
              <a:rPr lang="en-US" b="1" dirty="0">
                <a:solidFill>
                  <a:srgbClr val="C00000"/>
                </a:solidFill>
              </a:rPr>
              <a:t>on trip</a:t>
            </a:r>
            <a:r>
              <a:rPr lang="en-US" sz="1800" b="1" dirty="0">
                <a:solidFill>
                  <a:srgbClr val="C00000"/>
                </a:solidFill>
                <a:latin typeface="+mn-lt"/>
              </a:rPr>
              <a:t>.</a:t>
            </a:r>
          </a:p>
        </p:txBody>
      </p:sp>
      <p:sp>
        <p:nvSpPr>
          <p:cNvPr id="7" name="TextBox 6">
            <a:extLst>
              <a:ext uri="{FF2B5EF4-FFF2-40B4-BE49-F238E27FC236}">
                <a16:creationId xmlns:a16="http://schemas.microsoft.com/office/drawing/2014/main" id="{E01DD04B-A81C-295A-94BA-273534136EB9}"/>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pic>
        <p:nvPicPr>
          <p:cNvPr id="1026" name="Picture 2" descr="Image result for ifly">
            <a:extLst>
              <a:ext uri="{FF2B5EF4-FFF2-40B4-BE49-F238E27FC236}">
                <a16:creationId xmlns:a16="http://schemas.microsoft.com/office/drawing/2014/main" id="{F3F87745-C9A4-5E25-03A2-082AE16E5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7147" y="1920260"/>
            <a:ext cx="3092163" cy="2323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1">
            <a:extLst>
              <a:ext uri="{FF2B5EF4-FFF2-40B4-BE49-F238E27FC236}">
                <a16:creationId xmlns:a16="http://schemas.microsoft.com/office/drawing/2014/main" id="{54DC2974-6FB3-4E10-0E71-D7323B215C53}"/>
              </a:ext>
            </a:extLst>
          </p:cNvPr>
          <p:cNvSpPr txBox="1"/>
          <p:nvPr/>
        </p:nvSpPr>
        <p:spPr>
          <a:xfrm>
            <a:off x="8110701" y="4230314"/>
            <a:ext cx="4114800" cy="338554"/>
          </a:xfrm>
          <a:prstGeom prst="rect">
            <a:avLst/>
          </a:prstGeom>
          <a:noFill/>
        </p:spPr>
        <p:txBody>
          <a:bodyPr wrap="square" rtlCol="0">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r>
              <a:rPr lang="en-US" dirty="0">
                <a:solidFill>
                  <a:schemeClr val="bg1">
                    <a:lumMod val="65000"/>
                  </a:schemeClr>
                </a:solidFill>
                <a:latin typeface="+mj-lt"/>
              </a:rPr>
              <a:t>Example Photo</a:t>
            </a:r>
          </a:p>
        </p:txBody>
      </p:sp>
    </p:spTree>
    <p:extLst>
      <p:ext uri="{BB962C8B-B14F-4D97-AF65-F5344CB8AC3E}">
        <p14:creationId xmlns:p14="http://schemas.microsoft.com/office/powerpoint/2010/main" val="4236536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626707" y="433137"/>
            <a:ext cx="9888893" cy="652324"/>
          </a:xfrm>
        </p:spPr>
        <p:txBody>
          <a:bodyPr>
            <a:noAutofit/>
          </a:bodyPr>
          <a:lstStyle/>
          <a:p>
            <a:pPr algn="l"/>
            <a:r>
              <a:rPr lang="en-US" sz="4000" b="1" dirty="0">
                <a:effectLst>
                  <a:outerShdw blurRad="38100" dist="38100" dir="2700000" algn="tl">
                    <a:srgbClr val="000000">
                      <a:alpha val="43137"/>
                    </a:srgbClr>
                  </a:outerShdw>
                </a:effectLst>
              </a:rPr>
              <a:t>UNIT leadership development</a:t>
            </a:r>
            <a:r>
              <a:rPr lang="en-US" sz="4000" b="1" u="sng" dirty="0">
                <a:effectLst>
                  <a:outerShdw blurRad="38100" dist="38100" dir="2700000" algn="tl">
                    <a:srgbClr val="000000">
                      <a:alpha val="43137"/>
                    </a:srgbClr>
                  </a:outerShdw>
                </a:effectLst>
              </a:rPr>
              <a:t>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597545"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9" name="Google Shape;72;p15">
            <a:extLst>
              <a:ext uri="{FF2B5EF4-FFF2-40B4-BE49-F238E27FC236}">
                <a16:creationId xmlns:a16="http://schemas.microsoft.com/office/drawing/2014/main" id="{F378FC7A-639C-12A3-A132-E0C90B349EF0}"/>
              </a:ext>
            </a:extLst>
          </p:cNvPr>
          <p:cNvSpPr txBox="1">
            <a:spLocks noGrp="1"/>
          </p:cNvSpPr>
          <p:nvPr/>
        </p:nvSpPr>
        <p:spPr bwMode="auto">
          <a:xfrm>
            <a:off x="633660" y="2231744"/>
            <a:ext cx="1133669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b" anchorCtr="0" compatLnSpc="1">
            <a:prstTxWarp prst="textNoShape">
              <a:avLst/>
            </a:prstTxWarp>
            <a:noAutofit/>
          </a:bodyPr>
          <a:lstStyle>
            <a:lvl1pPr algn="l" rtl="0" fontAlgn="base">
              <a:spcBef>
                <a:spcPct val="0"/>
              </a:spcBef>
              <a:spcAft>
                <a:spcPct val="0"/>
              </a:spcAft>
              <a:defRPr sz="4400">
                <a:solidFill>
                  <a:srgbClr val="2B2C93"/>
                </a:solidFill>
                <a:latin typeface="+mj-lt"/>
                <a:ea typeface="+mj-ea"/>
                <a:cs typeface="+mj-cs"/>
              </a:defRPr>
            </a:lvl1pPr>
            <a:lvl2pPr algn="l" rtl="0" fontAlgn="base">
              <a:spcBef>
                <a:spcPct val="0"/>
              </a:spcBef>
              <a:spcAft>
                <a:spcPct val="0"/>
              </a:spcAft>
              <a:defRPr sz="4400">
                <a:solidFill>
                  <a:srgbClr val="2B2C93"/>
                </a:solidFill>
                <a:latin typeface="Times New Roman" pitchFamily="18" charset="0"/>
              </a:defRPr>
            </a:lvl2pPr>
            <a:lvl3pPr algn="l" rtl="0" fontAlgn="base">
              <a:spcBef>
                <a:spcPct val="0"/>
              </a:spcBef>
              <a:spcAft>
                <a:spcPct val="0"/>
              </a:spcAft>
              <a:defRPr sz="4400">
                <a:solidFill>
                  <a:srgbClr val="2B2C93"/>
                </a:solidFill>
                <a:latin typeface="Times New Roman" pitchFamily="18" charset="0"/>
              </a:defRPr>
            </a:lvl3pPr>
            <a:lvl4pPr algn="l" rtl="0" fontAlgn="base">
              <a:spcBef>
                <a:spcPct val="0"/>
              </a:spcBef>
              <a:spcAft>
                <a:spcPct val="0"/>
              </a:spcAft>
              <a:defRPr sz="4400">
                <a:solidFill>
                  <a:srgbClr val="2B2C93"/>
                </a:solidFill>
                <a:latin typeface="Times New Roman" pitchFamily="18" charset="0"/>
              </a:defRPr>
            </a:lvl4pPr>
            <a:lvl5pPr algn="l" rtl="0" fontAlgn="base">
              <a:spcBef>
                <a:spcPct val="0"/>
              </a:spcBef>
              <a:spcAft>
                <a:spcPct val="0"/>
              </a:spcAft>
              <a:defRPr sz="4400">
                <a:solidFill>
                  <a:srgbClr val="2B2C93"/>
                </a:solidFill>
                <a:latin typeface="Times New Roman" pitchFamily="18" charset="0"/>
              </a:defRPr>
            </a:lvl5pPr>
            <a:lvl6pPr marL="457200" algn="l" rtl="0" fontAlgn="base">
              <a:spcBef>
                <a:spcPct val="0"/>
              </a:spcBef>
              <a:spcAft>
                <a:spcPct val="0"/>
              </a:spcAft>
              <a:defRPr sz="4400">
                <a:solidFill>
                  <a:srgbClr val="2B2C93"/>
                </a:solidFill>
                <a:latin typeface="Times New Roman" pitchFamily="18" charset="0"/>
              </a:defRPr>
            </a:lvl6pPr>
            <a:lvl7pPr marL="914400" algn="l" rtl="0" fontAlgn="base">
              <a:spcBef>
                <a:spcPct val="0"/>
              </a:spcBef>
              <a:spcAft>
                <a:spcPct val="0"/>
              </a:spcAft>
              <a:defRPr sz="4400">
                <a:solidFill>
                  <a:srgbClr val="2B2C93"/>
                </a:solidFill>
                <a:latin typeface="Times New Roman" pitchFamily="18" charset="0"/>
              </a:defRPr>
            </a:lvl7pPr>
            <a:lvl8pPr marL="1371600" algn="l" rtl="0" fontAlgn="base">
              <a:spcBef>
                <a:spcPct val="0"/>
              </a:spcBef>
              <a:spcAft>
                <a:spcPct val="0"/>
              </a:spcAft>
              <a:defRPr sz="4400">
                <a:solidFill>
                  <a:srgbClr val="2B2C93"/>
                </a:solidFill>
                <a:latin typeface="Times New Roman" pitchFamily="18" charset="0"/>
              </a:defRPr>
            </a:lvl8pPr>
            <a:lvl9pPr marL="1828800" algn="l" rtl="0" fontAlgn="base">
              <a:spcBef>
                <a:spcPct val="0"/>
              </a:spcBef>
              <a:spcAft>
                <a:spcPct val="0"/>
              </a:spcAft>
              <a:defRPr sz="4400">
                <a:solidFill>
                  <a:srgbClr val="2B2C93"/>
                </a:solidFill>
                <a:latin typeface="Times New Roman" pitchFamily="18" charset="0"/>
              </a:defRPr>
            </a:lvl9pPr>
          </a:lstStyle>
          <a:p>
            <a:pPr marL="0" lvl="0" indent="0" rtl="0">
              <a:spcBef>
                <a:spcPts val="0"/>
              </a:spcBef>
              <a:spcAft>
                <a:spcPts val="0"/>
              </a:spcAft>
              <a:buNone/>
            </a:pPr>
            <a:br>
              <a:rPr lang="en-US" b="1" dirty="0">
                <a:solidFill>
                  <a:schemeClr val="dk1"/>
                </a:solidFill>
              </a:rPr>
            </a:br>
            <a:endParaRPr lang="en-US" b="1" dirty="0">
              <a:solidFill>
                <a:schemeClr val="dk1"/>
              </a:solidFill>
            </a:endParaRPr>
          </a:p>
          <a:p>
            <a:pPr marL="0" lvl="0" indent="0" rtl="0">
              <a:spcBef>
                <a:spcPts val="0"/>
              </a:spcBef>
              <a:spcAft>
                <a:spcPts val="0"/>
              </a:spcAft>
              <a:buNone/>
            </a:pPr>
            <a:endParaRPr lang="en-US" sz="3200" b="1" i="1" dirty="0">
              <a:solidFill>
                <a:schemeClr val="dk1"/>
              </a:solidFill>
            </a:endParaRPr>
          </a:p>
          <a:p>
            <a:pPr marL="0" lvl="0" indent="0" rtl="0">
              <a:spcBef>
                <a:spcPts val="0"/>
              </a:spcBef>
              <a:spcAft>
                <a:spcPts val="0"/>
              </a:spcAft>
              <a:buNone/>
            </a:pPr>
            <a:endParaRPr lang="en-US" sz="3200" b="1" i="1" dirty="0">
              <a:solidFill>
                <a:schemeClr val="dk1"/>
              </a:solidFill>
            </a:endParaRPr>
          </a:p>
          <a:p>
            <a:pPr marL="0" lvl="0" indent="0" rtl="0">
              <a:spcBef>
                <a:spcPts val="0"/>
              </a:spcBef>
              <a:spcAft>
                <a:spcPts val="400"/>
              </a:spcAft>
              <a:buNone/>
            </a:pPr>
            <a:endParaRPr lang="en-US" sz="2000" b="1" dirty="0">
              <a:solidFill>
                <a:srgbClr val="C00000"/>
              </a:solidFill>
            </a:endParaRPr>
          </a:p>
          <a:p>
            <a:pPr marL="0" lvl="0" indent="0" rtl="0">
              <a:spcBef>
                <a:spcPts val="0"/>
              </a:spcBef>
              <a:spcAft>
                <a:spcPts val="0"/>
              </a:spcAft>
              <a:buNone/>
            </a:pPr>
            <a:r>
              <a:rPr lang="en-US" sz="3200" b="1" i="1" dirty="0">
                <a:solidFill>
                  <a:schemeClr val="dk1"/>
                </a:solidFill>
              </a:rPr>
              <a:t>ZZ-001 LDR ACTIVITIES </a:t>
            </a:r>
            <a:r>
              <a:rPr lang="en-US" sz="2400" b="1" dirty="0">
                <a:solidFill>
                  <a:srgbClr val="898989"/>
                </a:solidFill>
              </a:rPr>
              <a:t>(example)</a:t>
            </a:r>
            <a:endParaRPr sz="2400" dirty="0">
              <a:solidFill>
                <a:srgbClr val="898989"/>
              </a:solidFill>
            </a:endParaRPr>
          </a:p>
        </p:txBody>
      </p:sp>
      <p:sp>
        <p:nvSpPr>
          <p:cNvPr id="10" name="Google Shape;73;p15">
            <a:extLst>
              <a:ext uri="{FF2B5EF4-FFF2-40B4-BE49-F238E27FC236}">
                <a16:creationId xmlns:a16="http://schemas.microsoft.com/office/drawing/2014/main" id="{EA7E6B9C-6BF3-5342-325C-2404E14CCD31}"/>
              </a:ext>
            </a:extLst>
          </p:cNvPr>
          <p:cNvSpPr txBox="1"/>
          <p:nvPr/>
        </p:nvSpPr>
        <p:spPr>
          <a:xfrm>
            <a:off x="628504" y="2777141"/>
            <a:ext cx="3124194" cy="2982846"/>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pPr marL="0" lvl="0" indent="0" algn="ctr" rtl="0">
              <a:spcBef>
                <a:spcPts val="0"/>
              </a:spcBef>
              <a:spcAft>
                <a:spcPts val="0"/>
              </a:spcAft>
              <a:buNone/>
            </a:pPr>
            <a:r>
              <a:rPr lang="en-US" sz="2400" b="1" u="sng" dirty="0">
                <a:solidFill>
                  <a:schemeClr val="tx1"/>
                </a:solidFill>
              </a:rPr>
              <a:t>STEM Based Tier 1</a:t>
            </a:r>
            <a:endParaRPr sz="2400" b="1" u="sng" dirty="0">
              <a:solidFill>
                <a:schemeClr val="tx1"/>
              </a:solidFill>
            </a:endParaRPr>
          </a:p>
          <a:p>
            <a:pPr marL="0" lvl="0" indent="0" algn="l" rtl="0">
              <a:spcBef>
                <a:spcPts val="0"/>
              </a:spcBef>
              <a:spcAft>
                <a:spcPts val="0"/>
              </a:spcAft>
              <a:buNone/>
            </a:pPr>
            <a:endParaRPr lang="en-US" sz="1200" b="1" dirty="0">
              <a:solidFill>
                <a:schemeClr val="tx1"/>
              </a:solidFill>
            </a:endParaRPr>
          </a:p>
          <a:p>
            <a:pPr marL="0" lvl="0" indent="0" rtl="0">
              <a:spcBef>
                <a:spcPts val="0"/>
              </a:spcBef>
              <a:spcAft>
                <a:spcPts val="0"/>
              </a:spcAft>
              <a:buNone/>
            </a:pPr>
            <a:r>
              <a:rPr lang="en-US" sz="2400" b="1" i="1" dirty="0">
                <a:solidFill>
                  <a:srgbClr val="C00000"/>
                </a:solidFill>
              </a:rPr>
              <a:t>3 TEAMS</a:t>
            </a:r>
          </a:p>
          <a:p>
            <a:pPr marL="342900" lvl="0" indent="-342900" algn="l" rtl="0">
              <a:spcBef>
                <a:spcPts val="0"/>
              </a:spcBef>
              <a:spcAft>
                <a:spcPts val="0"/>
              </a:spcAft>
              <a:buFont typeface="Wingdings" panose="05000000000000000000" pitchFamily="2" charset="2"/>
              <a:buChar char="§"/>
            </a:pPr>
            <a:r>
              <a:rPr lang="en-US" sz="2400" b="1" dirty="0">
                <a:solidFill>
                  <a:schemeClr val="tx1"/>
                </a:solidFill>
              </a:rPr>
              <a:t>JLAB </a:t>
            </a:r>
          </a:p>
          <a:p>
            <a:pPr marL="342900" indent="-342900" algn="l">
              <a:spcBef>
                <a:spcPts val="0"/>
              </a:spcBef>
              <a:spcAft>
                <a:spcPts val="0"/>
              </a:spcAft>
              <a:buFont typeface="Wingdings" panose="05000000000000000000" pitchFamily="2" charset="2"/>
              <a:buChar char="§"/>
            </a:pPr>
            <a:r>
              <a:rPr lang="en-US" sz="2400" b="1" dirty="0">
                <a:solidFill>
                  <a:schemeClr val="tx1"/>
                </a:solidFill>
              </a:rPr>
              <a:t>Drones</a:t>
            </a:r>
          </a:p>
          <a:p>
            <a:pPr marL="342900" lvl="0" indent="-342900" algn="l" rtl="0">
              <a:spcBef>
                <a:spcPts val="0"/>
              </a:spcBef>
              <a:spcAft>
                <a:spcPts val="0"/>
              </a:spcAft>
              <a:buFont typeface="Wingdings" panose="05000000000000000000" pitchFamily="2" charset="2"/>
              <a:buChar char="§"/>
            </a:pPr>
            <a:r>
              <a:rPr lang="en-US" sz="2400" b="1" dirty="0">
                <a:solidFill>
                  <a:schemeClr val="tx1"/>
                </a:solidFill>
              </a:rPr>
              <a:t>Rocketry</a:t>
            </a:r>
          </a:p>
          <a:p>
            <a:pPr marL="0" lvl="0" indent="0" algn="l" rtl="0">
              <a:spcBef>
                <a:spcPts val="0"/>
              </a:spcBef>
              <a:spcAft>
                <a:spcPts val="0"/>
              </a:spcAft>
              <a:buNone/>
            </a:pPr>
            <a:endParaRPr lang="en-US" sz="2400" b="1" dirty="0">
              <a:solidFill>
                <a:schemeClr val="tx1"/>
              </a:solidFill>
            </a:endParaRPr>
          </a:p>
          <a:p>
            <a:pPr marL="0" lvl="0" indent="0" algn="l" rtl="0">
              <a:spcBef>
                <a:spcPts val="0"/>
              </a:spcBef>
              <a:spcAft>
                <a:spcPts val="0"/>
              </a:spcAft>
              <a:buNone/>
            </a:pPr>
            <a:endParaRPr lang="en-US" sz="2400" b="1" dirty="0">
              <a:solidFill>
                <a:schemeClr val="tx1"/>
              </a:solidFill>
            </a:endParaRPr>
          </a:p>
          <a:p>
            <a:pPr marL="0" lvl="0" indent="0" algn="l" rtl="0">
              <a:spcBef>
                <a:spcPts val="0"/>
              </a:spcBef>
              <a:spcAft>
                <a:spcPts val="0"/>
              </a:spcAft>
              <a:buNone/>
            </a:pPr>
            <a:endParaRPr sz="2400" b="1" dirty="0">
              <a:solidFill>
                <a:schemeClr val="tx1"/>
              </a:solidFill>
            </a:endParaRPr>
          </a:p>
        </p:txBody>
      </p:sp>
      <p:sp>
        <p:nvSpPr>
          <p:cNvPr id="11" name="Google Shape;73;p15">
            <a:extLst>
              <a:ext uri="{FF2B5EF4-FFF2-40B4-BE49-F238E27FC236}">
                <a16:creationId xmlns:a16="http://schemas.microsoft.com/office/drawing/2014/main" id="{D0E6C3AD-67AC-5A5A-900B-414589BBE20A}"/>
              </a:ext>
            </a:extLst>
          </p:cNvPr>
          <p:cNvSpPr txBox="1"/>
          <p:nvPr/>
        </p:nvSpPr>
        <p:spPr>
          <a:xfrm>
            <a:off x="3936800" y="2793584"/>
            <a:ext cx="3958395" cy="2970407"/>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pPr lvl="0">
              <a:spcBef>
                <a:spcPts val="0"/>
              </a:spcBef>
              <a:spcAft>
                <a:spcPts val="0"/>
              </a:spcAft>
            </a:pPr>
            <a:r>
              <a:rPr lang="en-US" sz="2400" b="1" u="sng" dirty="0">
                <a:solidFill>
                  <a:schemeClr val="tx1"/>
                </a:solidFill>
              </a:rPr>
              <a:t>Activity Based Tier 2</a:t>
            </a:r>
          </a:p>
          <a:p>
            <a:pPr lvl="0">
              <a:spcBef>
                <a:spcPts val="0"/>
              </a:spcBef>
              <a:spcAft>
                <a:spcPts val="0"/>
              </a:spcAft>
            </a:pPr>
            <a:endParaRPr lang="en-US" sz="1200" b="1" u="sng" dirty="0">
              <a:solidFill>
                <a:schemeClr val="tx1"/>
              </a:solidFill>
            </a:endParaRPr>
          </a:p>
          <a:p>
            <a:pPr lvl="0">
              <a:spcBef>
                <a:spcPts val="0"/>
              </a:spcBef>
              <a:spcAft>
                <a:spcPts val="0"/>
              </a:spcAft>
            </a:pPr>
            <a:r>
              <a:rPr lang="en-US" sz="2400" b="1" i="1" dirty="0">
                <a:solidFill>
                  <a:srgbClr val="C00000"/>
                </a:solidFill>
              </a:rPr>
              <a:t>6 TEAMS</a:t>
            </a:r>
          </a:p>
          <a:p>
            <a:pPr marL="342900" lvl="0" indent="-342900" algn="l">
              <a:spcBef>
                <a:spcPts val="0"/>
              </a:spcBef>
              <a:spcAft>
                <a:spcPts val="0"/>
              </a:spcAft>
              <a:buFont typeface="Wingdings" panose="05000000000000000000" pitchFamily="2" charset="2"/>
              <a:buChar char="§"/>
            </a:pPr>
            <a:r>
              <a:rPr lang="en-US" sz="2400" b="1" dirty="0">
                <a:solidFill>
                  <a:schemeClr val="tx1"/>
                </a:solidFill>
              </a:rPr>
              <a:t>Drill Team x2</a:t>
            </a:r>
          </a:p>
          <a:p>
            <a:pPr marL="342900" lvl="0" indent="-342900" algn="l">
              <a:spcBef>
                <a:spcPts val="0"/>
              </a:spcBef>
              <a:spcAft>
                <a:spcPts val="0"/>
              </a:spcAft>
              <a:buFont typeface="Wingdings" panose="05000000000000000000" pitchFamily="2" charset="2"/>
              <a:buChar char="§"/>
            </a:pPr>
            <a:r>
              <a:rPr lang="en-US" sz="2400" b="1" dirty="0">
                <a:solidFill>
                  <a:schemeClr val="tx1"/>
                </a:solidFill>
              </a:rPr>
              <a:t>Color Guard</a:t>
            </a:r>
          </a:p>
          <a:p>
            <a:pPr marL="342900" lvl="0" indent="-342900" algn="l">
              <a:spcBef>
                <a:spcPts val="0"/>
              </a:spcBef>
              <a:spcAft>
                <a:spcPts val="0"/>
              </a:spcAft>
              <a:buFont typeface="Wingdings" panose="05000000000000000000" pitchFamily="2" charset="2"/>
              <a:buChar char="§"/>
            </a:pPr>
            <a:r>
              <a:rPr lang="en-US" sz="2400" b="1" dirty="0">
                <a:solidFill>
                  <a:schemeClr val="tx1"/>
                </a:solidFill>
              </a:rPr>
              <a:t>Marksmanship</a:t>
            </a:r>
          </a:p>
          <a:p>
            <a:pPr marL="342900" lvl="0" indent="-342900" algn="l">
              <a:spcBef>
                <a:spcPts val="0"/>
              </a:spcBef>
              <a:spcAft>
                <a:spcPts val="0"/>
              </a:spcAft>
              <a:buFont typeface="Wingdings" panose="05000000000000000000" pitchFamily="2" charset="2"/>
              <a:buChar char="§"/>
            </a:pPr>
            <a:r>
              <a:rPr lang="en-US" sz="2400" b="1" dirty="0">
                <a:solidFill>
                  <a:schemeClr val="tx1"/>
                </a:solidFill>
              </a:rPr>
              <a:t>Orienteering</a:t>
            </a:r>
          </a:p>
          <a:p>
            <a:pPr marL="342900" lvl="0" indent="-342900" algn="l">
              <a:spcBef>
                <a:spcPts val="0"/>
              </a:spcBef>
              <a:spcAft>
                <a:spcPts val="0"/>
              </a:spcAft>
              <a:buFont typeface="Wingdings" panose="05000000000000000000" pitchFamily="2" charset="2"/>
              <a:buChar char="§"/>
            </a:pPr>
            <a:r>
              <a:rPr lang="en-US" sz="2400" b="1" dirty="0">
                <a:solidFill>
                  <a:schemeClr val="tx1"/>
                </a:solidFill>
              </a:rPr>
              <a:t>Raiders </a:t>
            </a:r>
          </a:p>
          <a:p>
            <a:pPr lvl="0" algn="l">
              <a:spcBef>
                <a:spcPts val="0"/>
              </a:spcBef>
              <a:spcAft>
                <a:spcPts val="0"/>
              </a:spcAft>
            </a:pPr>
            <a:r>
              <a:rPr lang="en-US" sz="2400" b="1" dirty="0">
                <a:solidFill>
                  <a:schemeClr val="tx1"/>
                </a:solidFill>
              </a:rPr>
              <a:t> </a:t>
            </a:r>
            <a:endParaRPr sz="2400" b="1" u="sng" dirty="0">
              <a:solidFill>
                <a:schemeClr val="tx1"/>
              </a:solidFill>
            </a:endParaRPr>
          </a:p>
        </p:txBody>
      </p:sp>
      <p:sp>
        <p:nvSpPr>
          <p:cNvPr id="12" name="Google Shape;73;p15">
            <a:extLst>
              <a:ext uri="{FF2B5EF4-FFF2-40B4-BE49-F238E27FC236}">
                <a16:creationId xmlns:a16="http://schemas.microsoft.com/office/drawing/2014/main" id="{2014EC03-4A6A-2AA1-C21C-8FA19E1A3BDD}"/>
              </a:ext>
            </a:extLst>
          </p:cNvPr>
          <p:cNvSpPr txBox="1"/>
          <p:nvPr/>
        </p:nvSpPr>
        <p:spPr>
          <a:xfrm>
            <a:off x="8058825" y="2783964"/>
            <a:ext cx="3741821" cy="2970407"/>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pPr lvl="0">
              <a:spcBef>
                <a:spcPts val="0"/>
              </a:spcBef>
              <a:spcAft>
                <a:spcPts val="0"/>
              </a:spcAft>
            </a:pPr>
            <a:r>
              <a:rPr lang="en-US" sz="2400" b="1" u="sng" dirty="0">
                <a:solidFill>
                  <a:schemeClr val="tx1"/>
                </a:solidFill>
              </a:rPr>
              <a:t>Unit Based Tier 3</a:t>
            </a:r>
          </a:p>
          <a:p>
            <a:pPr lvl="0">
              <a:spcBef>
                <a:spcPts val="0"/>
              </a:spcBef>
              <a:spcAft>
                <a:spcPts val="0"/>
              </a:spcAft>
            </a:pPr>
            <a:endParaRPr lang="en-US" sz="1200" b="1" u="sng" dirty="0">
              <a:solidFill>
                <a:schemeClr val="tx1"/>
              </a:solidFill>
            </a:endParaRPr>
          </a:p>
          <a:p>
            <a:pPr lvl="0">
              <a:spcBef>
                <a:spcPts val="0"/>
              </a:spcBef>
              <a:spcAft>
                <a:spcPts val="0"/>
              </a:spcAft>
            </a:pPr>
            <a:r>
              <a:rPr lang="en-US" sz="2400" b="1" i="1" dirty="0">
                <a:solidFill>
                  <a:srgbClr val="C00000"/>
                </a:solidFill>
              </a:rPr>
              <a:t>4 TEAMS</a:t>
            </a:r>
          </a:p>
          <a:p>
            <a:pPr marL="342900" lvl="0" indent="-342900" algn="l">
              <a:spcBef>
                <a:spcPts val="0"/>
              </a:spcBef>
              <a:spcAft>
                <a:spcPts val="0"/>
              </a:spcAft>
              <a:buFont typeface="Wingdings" panose="05000000000000000000" pitchFamily="2" charset="2"/>
              <a:buChar char="§"/>
            </a:pPr>
            <a:r>
              <a:rPr lang="en-US" sz="2400" b="1" dirty="0">
                <a:solidFill>
                  <a:schemeClr val="tx1"/>
                </a:solidFill>
              </a:rPr>
              <a:t>Flag Detail Team</a:t>
            </a:r>
          </a:p>
          <a:p>
            <a:pPr marL="342900" lvl="0" indent="-342900" algn="l">
              <a:spcBef>
                <a:spcPts val="0"/>
              </a:spcBef>
              <a:spcAft>
                <a:spcPts val="0"/>
              </a:spcAft>
              <a:buFont typeface="Wingdings" panose="05000000000000000000" pitchFamily="2" charset="2"/>
              <a:buChar char="§"/>
            </a:pPr>
            <a:r>
              <a:rPr lang="en-US" sz="2400" b="1" dirty="0">
                <a:solidFill>
                  <a:schemeClr val="tx1"/>
                </a:solidFill>
              </a:rPr>
              <a:t>Green Team</a:t>
            </a:r>
          </a:p>
          <a:p>
            <a:pPr marL="342900" lvl="0" indent="-342900" algn="l">
              <a:spcBef>
                <a:spcPts val="0"/>
              </a:spcBef>
              <a:spcAft>
                <a:spcPts val="0"/>
              </a:spcAft>
              <a:buFont typeface="Wingdings" panose="05000000000000000000" pitchFamily="2" charset="2"/>
              <a:buChar char="§"/>
            </a:pPr>
            <a:r>
              <a:rPr lang="en-US" sz="2400" b="1" dirty="0">
                <a:solidFill>
                  <a:schemeClr val="tx1"/>
                </a:solidFill>
              </a:rPr>
              <a:t>Planning Committee</a:t>
            </a:r>
          </a:p>
          <a:p>
            <a:pPr marL="342900" lvl="0" indent="-342900" algn="l">
              <a:spcBef>
                <a:spcPts val="0"/>
              </a:spcBef>
              <a:spcAft>
                <a:spcPts val="0"/>
              </a:spcAft>
              <a:buFont typeface="Wingdings" panose="05000000000000000000" pitchFamily="2" charset="2"/>
              <a:buChar char="§"/>
            </a:pPr>
            <a:r>
              <a:rPr lang="en-US" sz="2400" b="1" dirty="0">
                <a:solidFill>
                  <a:schemeClr val="tx1"/>
                </a:solidFill>
              </a:rPr>
              <a:t>Kitty Hawk Honor Society</a:t>
            </a:r>
          </a:p>
          <a:p>
            <a:pPr lvl="0" algn="l">
              <a:spcBef>
                <a:spcPts val="0"/>
              </a:spcBef>
              <a:spcAft>
                <a:spcPts val="0"/>
              </a:spcAft>
            </a:pPr>
            <a:endParaRPr lang="en-US" sz="1400" b="1" dirty="0">
              <a:solidFill>
                <a:schemeClr val="tx1"/>
              </a:solidFill>
            </a:endParaRPr>
          </a:p>
          <a:p>
            <a:pPr lvl="0" algn="l">
              <a:spcBef>
                <a:spcPts val="0"/>
              </a:spcBef>
              <a:spcAft>
                <a:spcPts val="0"/>
              </a:spcAft>
            </a:pPr>
            <a:endParaRPr lang="en-US" sz="1400" b="1" dirty="0">
              <a:solidFill>
                <a:schemeClr val="tx1"/>
              </a:solidFill>
            </a:endParaRPr>
          </a:p>
          <a:p>
            <a:pPr lvl="0" algn="l">
              <a:spcBef>
                <a:spcPts val="0"/>
              </a:spcBef>
              <a:spcAft>
                <a:spcPts val="0"/>
              </a:spcAft>
            </a:pPr>
            <a:endParaRPr lang="en-US" sz="1400" b="1" dirty="0"/>
          </a:p>
          <a:p>
            <a:pPr lvl="0" algn="l">
              <a:spcBef>
                <a:spcPts val="0"/>
              </a:spcBef>
              <a:spcAft>
                <a:spcPts val="0"/>
              </a:spcAft>
            </a:pPr>
            <a:r>
              <a:rPr lang="en-US" sz="1400" b="1" dirty="0"/>
              <a:t>Ki</a:t>
            </a:r>
          </a:p>
        </p:txBody>
      </p:sp>
      <p:sp>
        <p:nvSpPr>
          <p:cNvPr id="3" name="TextBox 2">
            <a:extLst>
              <a:ext uri="{FF2B5EF4-FFF2-40B4-BE49-F238E27FC236}">
                <a16:creationId xmlns:a16="http://schemas.microsoft.com/office/drawing/2014/main" id="{7B97B46A-D70A-B9A3-3555-7DA61D898BE6}"/>
              </a:ext>
            </a:extLst>
          </p:cNvPr>
          <p:cNvSpPr txBox="1"/>
          <p:nvPr/>
        </p:nvSpPr>
        <p:spPr>
          <a:xfrm>
            <a:off x="642384" y="1384621"/>
            <a:ext cx="5804218" cy="369332"/>
          </a:xfrm>
          <a:prstGeom prst="rect">
            <a:avLst/>
          </a:prstGeom>
          <a:noFill/>
        </p:spPr>
        <p:txBody>
          <a:bodyPr wrap="none" rtlCol="0">
            <a:spAutoFit/>
          </a:bodyPr>
          <a:lstStyle/>
          <a:p>
            <a:r>
              <a:rPr lang="en-US" b="1" i="1" dirty="0">
                <a:solidFill>
                  <a:schemeClr val="accent6">
                    <a:lumMod val="75000"/>
                  </a:schemeClr>
                </a:solidFill>
              </a:rPr>
              <a:t>Cadet Major Steve Austin - Special Teams Commander </a:t>
            </a:r>
          </a:p>
        </p:txBody>
      </p:sp>
      <p:sp>
        <p:nvSpPr>
          <p:cNvPr id="4" name="TextBox 3">
            <a:extLst>
              <a:ext uri="{FF2B5EF4-FFF2-40B4-BE49-F238E27FC236}">
                <a16:creationId xmlns:a16="http://schemas.microsoft.com/office/drawing/2014/main" id="{98E20B18-5468-BF97-15C8-004C4CF7B4F4}"/>
              </a:ext>
            </a:extLst>
          </p:cNvPr>
          <p:cNvSpPr txBox="1"/>
          <p:nvPr/>
        </p:nvSpPr>
        <p:spPr>
          <a:xfrm>
            <a:off x="996048" y="6008829"/>
            <a:ext cx="10492738" cy="461665"/>
          </a:xfrm>
          <a:prstGeom prst="rect">
            <a:avLst/>
          </a:prstGeom>
          <a:solidFill>
            <a:schemeClr val="accent4">
              <a:lumMod val="60000"/>
              <a:lumOff val="40000"/>
            </a:schemeClr>
          </a:solidFill>
          <a:effectLst/>
          <a:scene3d>
            <a:camera prst="orthographicFront"/>
            <a:lightRig rig="threePt" dir="t"/>
          </a:scene3d>
          <a:sp3d>
            <a:bevelT prst="relaxedInset"/>
          </a:sp3d>
        </p:spPr>
        <p:txBody>
          <a:bodyPr wrap="square" rtlCol="0">
            <a:spAutoFit/>
          </a:bodyPr>
          <a:lstStyle/>
          <a:p>
            <a:pPr algn="ctr"/>
            <a:r>
              <a:rPr lang="en-US" sz="2400" b="1" dirty="0">
                <a:latin typeface="Arial" pitchFamily="34" charset="0"/>
                <a:cs typeface="Arial" pitchFamily="34" charset="0"/>
              </a:rPr>
              <a:t>XX% of unit cadets participate in at least one LDR</a:t>
            </a:r>
          </a:p>
        </p:txBody>
      </p:sp>
      <p:sp>
        <p:nvSpPr>
          <p:cNvPr id="6" name="TextBox 5">
            <a:extLst>
              <a:ext uri="{FF2B5EF4-FFF2-40B4-BE49-F238E27FC236}">
                <a16:creationId xmlns:a16="http://schemas.microsoft.com/office/drawing/2014/main" id="{76DC692C-592D-4A27-3617-0FBADFC6F4CE}"/>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sp>
        <p:nvSpPr>
          <p:cNvPr id="15" name="TextBox 14">
            <a:extLst>
              <a:ext uri="{FF2B5EF4-FFF2-40B4-BE49-F238E27FC236}">
                <a16:creationId xmlns:a16="http://schemas.microsoft.com/office/drawing/2014/main" id="{D11DEDC5-D6FB-9C3D-2346-C620B7DAEB06}"/>
              </a:ext>
            </a:extLst>
          </p:cNvPr>
          <p:cNvSpPr txBox="1"/>
          <p:nvPr/>
        </p:nvSpPr>
        <p:spPr>
          <a:xfrm>
            <a:off x="648259" y="1810841"/>
            <a:ext cx="11457477" cy="400110"/>
          </a:xfrm>
          <a:prstGeom prst="rect">
            <a:avLst/>
          </a:prstGeom>
          <a:noFill/>
        </p:spPr>
        <p:txBody>
          <a:bodyPr wrap="square">
            <a:spAutoFit/>
          </a:bodyPr>
          <a:lstStyle/>
          <a:p>
            <a:r>
              <a:rPr lang="en-US" sz="2000" b="1" u="none" strike="noStrike" dirty="0">
                <a:solidFill>
                  <a:srgbClr val="C00000"/>
                </a:solidFill>
                <a:effectLst/>
                <a:latin typeface="Tenorite" panose="00000500000000000000" pitchFamily="2" charset="0"/>
              </a:rPr>
              <a:t>Overview:  List your unit LDRs, MUST include percentage of cadets that participate in at least 1 LDR.  </a:t>
            </a:r>
            <a:endParaRPr lang="en-US" sz="2000" dirty="0">
              <a:latin typeface="Tenorite" panose="00000500000000000000" pitchFamily="2" charset="0"/>
            </a:endParaRPr>
          </a:p>
        </p:txBody>
      </p:sp>
      <p:sp>
        <p:nvSpPr>
          <p:cNvPr id="8" name="Title 1">
            <a:extLst>
              <a:ext uri="{FF2B5EF4-FFF2-40B4-BE49-F238E27FC236}">
                <a16:creationId xmlns:a16="http://schemas.microsoft.com/office/drawing/2014/main" id="{97334DFE-448D-142F-EE92-0D978B499A31}"/>
              </a:ext>
            </a:extLst>
          </p:cNvPr>
          <p:cNvSpPr txBox="1">
            <a:spLocks/>
          </p:cNvSpPr>
          <p:nvPr/>
        </p:nvSpPr>
        <p:spPr>
          <a:xfrm>
            <a:off x="622691" y="862260"/>
            <a:ext cx="9888893" cy="6523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l"/>
            <a:r>
              <a:rPr lang="en-US" sz="4000" b="1" u="sng" dirty="0">
                <a:effectLst>
                  <a:outerShdw blurRad="38100" dist="38100" dir="2700000" algn="tl">
                    <a:srgbClr val="000000">
                      <a:alpha val="43137"/>
                    </a:srgbClr>
                  </a:outerShdw>
                </a:effectLst>
              </a:rPr>
              <a:t>Requirements (ldr</a:t>
            </a:r>
            <a:r>
              <a:rPr lang="en-US" b="1" u="sng" dirty="0">
                <a:effectLst>
                  <a:outerShdw blurRad="38100" dist="38100" dir="2700000" algn="tl">
                    <a:srgbClr val="000000">
                      <a:alpha val="43137"/>
                    </a:srgbClr>
                  </a:outerShdw>
                </a:effectLst>
              </a:rPr>
              <a:t>s</a:t>
            </a:r>
            <a:r>
              <a:rPr lang="en-US" sz="4000" b="1" u="sng"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496216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626707" y="433137"/>
            <a:ext cx="9888893" cy="652324"/>
          </a:xfrm>
        </p:spPr>
        <p:txBody>
          <a:bodyPr>
            <a:noAutofit/>
          </a:bodyPr>
          <a:lstStyle/>
          <a:p>
            <a:pPr algn="l"/>
            <a:r>
              <a:rPr lang="en-US" sz="4000" b="1" dirty="0">
                <a:effectLst>
                  <a:outerShdw blurRad="38100" dist="38100" dir="2700000" algn="tl">
                    <a:srgbClr val="000000">
                      <a:alpha val="43137"/>
                    </a:srgbClr>
                  </a:outerShdw>
                </a:effectLst>
              </a:rPr>
              <a:t>UNIT leadership development</a:t>
            </a:r>
            <a:r>
              <a:rPr lang="en-US" sz="4000" b="1" u="sng" dirty="0">
                <a:effectLst>
                  <a:outerShdw blurRad="38100" dist="38100" dir="2700000" algn="tl">
                    <a:srgbClr val="000000">
                      <a:alpha val="43137"/>
                    </a:srgbClr>
                  </a:outerShdw>
                </a:effectLst>
              </a:rPr>
              <a:t>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8" name="TextBox 7">
            <a:extLst>
              <a:ext uri="{FF2B5EF4-FFF2-40B4-BE49-F238E27FC236}">
                <a16:creationId xmlns:a16="http://schemas.microsoft.com/office/drawing/2014/main" id="{50CD507A-5B3E-A544-7487-3396CD837CC8}"/>
              </a:ext>
            </a:extLst>
          </p:cNvPr>
          <p:cNvSpPr txBox="1"/>
          <p:nvPr/>
        </p:nvSpPr>
        <p:spPr>
          <a:xfrm>
            <a:off x="642384" y="1384621"/>
            <a:ext cx="5804218" cy="369332"/>
          </a:xfrm>
          <a:prstGeom prst="rect">
            <a:avLst/>
          </a:prstGeom>
          <a:noFill/>
        </p:spPr>
        <p:txBody>
          <a:bodyPr wrap="none" rtlCol="0">
            <a:spAutoFit/>
          </a:bodyPr>
          <a:lstStyle/>
          <a:p>
            <a:r>
              <a:rPr lang="en-US" b="1" i="1" dirty="0">
                <a:solidFill>
                  <a:schemeClr val="accent6">
                    <a:lumMod val="75000"/>
                  </a:schemeClr>
                </a:solidFill>
              </a:rPr>
              <a:t>Cadet Major Steve Austin - Special Teams Commander </a:t>
            </a:r>
          </a:p>
        </p:txBody>
      </p:sp>
      <p:sp>
        <p:nvSpPr>
          <p:cNvPr id="9" name="Google Shape;72;p15">
            <a:extLst>
              <a:ext uri="{FF2B5EF4-FFF2-40B4-BE49-F238E27FC236}">
                <a16:creationId xmlns:a16="http://schemas.microsoft.com/office/drawing/2014/main" id="{F378FC7A-639C-12A3-A132-E0C90B349EF0}"/>
              </a:ext>
            </a:extLst>
          </p:cNvPr>
          <p:cNvSpPr txBox="1">
            <a:spLocks noGrp="1"/>
          </p:cNvSpPr>
          <p:nvPr/>
        </p:nvSpPr>
        <p:spPr bwMode="auto">
          <a:xfrm>
            <a:off x="633661" y="2227321"/>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b" anchorCtr="0" compatLnSpc="1">
            <a:prstTxWarp prst="textNoShape">
              <a:avLst/>
            </a:prstTxWarp>
            <a:noAutofit/>
          </a:bodyPr>
          <a:lstStyle>
            <a:lvl1pPr algn="l" rtl="0" fontAlgn="base">
              <a:spcBef>
                <a:spcPct val="0"/>
              </a:spcBef>
              <a:spcAft>
                <a:spcPct val="0"/>
              </a:spcAft>
              <a:defRPr sz="4400">
                <a:solidFill>
                  <a:srgbClr val="2B2C93"/>
                </a:solidFill>
                <a:latin typeface="+mj-lt"/>
                <a:ea typeface="+mj-ea"/>
                <a:cs typeface="+mj-cs"/>
              </a:defRPr>
            </a:lvl1pPr>
            <a:lvl2pPr algn="l" rtl="0" fontAlgn="base">
              <a:spcBef>
                <a:spcPct val="0"/>
              </a:spcBef>
              <a:spcAft>
                <a:spcPct val="0"/>
              </a:spcAft>
              <a:defRPr sz="4400">
                <a:solidFill>
                  <a:srgbClr val="2B2C93"/>
                </a:solidFill>
                <a:latin typeface="Times New Roman" pitchFamily="18" charset="0"/>
              </a:defRPr>
            </a:lvl2pPr>
            <a:lvl3pPr algn="l" rtl="0" fontAlgn="base">
              <a:spcBef>
                <a:spcPct val="0"/>
              </a:spcBef>
              <a:spcAft>
                <a:spcPct val="0"/>
              </a:spcAft>
              <a:defRPr sz="4400">
                <a:solidFill>
                  <a:srgbClr val="2B2C93"/>
                </a:solidFill>
                <a:latin typeface="Times New Roman" pitchFamily="18" charset="0"/>
              </a:defRPr>
            </a:lvl3pPr>
            <a:lvl4pPr algn="l" rtl="0" fontAlgn="base">
              <a:spcBef>
                <a:spcPct val="0"/>
              </a:spcBef>
              <a:spcAft>
                <a:spcPct val="0"/>
              </a:spcAft>
              <a:defRPr sz="4400">
                <a:solidFill>
                  <a:srgbClr val="2B2C93"/>
                </a:solidFill>
                <a:latin typeface="Times New Roman" pitchFamily="18" charset="0"/>
              </a:defRPr>
            </a:lvl4pPr>
            <a:lvl5pPr algn="l" rtl="0" fontAlgn="base">
              <a:spcBef>
                <a:spcPct val="0"/>
              </a:spcBef>
              <a:spcAft>
                <a:spcPct val="0"/>
              </a:spcAft>
              <a:defRPr sz="4400">
                <a:solidFill>
                  <a:srgbClr val="2B2C93"/>
                </a:solidFill>
                <a:latin typeface="Times New Roman" pitchFamily="18" charset="0"/>
              </a:defRPr>
            </a:lvl5pPr>
            <a:lvl6pPr marL="457200" algn="l" rtl="0" fontAlgn="base">
              <a:spcBef>
                <a:spcPct val="0"/>
              </a:spcBef>
              <a:spcAft>
                <a:spcPct val="0"/>
              </a:spcAft>
              <a:defRPr sz="4400">
                <a:solidFill>
                  <a:srgbClr val="2B2C93"/>
                </a:solidFill>
                <a:latin typeface="Times New Roman" pitchFamily="18" charset="0"/>
              </a:defRPr>
            </a:lvl6pPr>
            <a:lvl7pPr marL="914400" algn="l" rtl="0" fontAlgn="base">
              <a:spcBef>
                <a:spcPct val="0"/>
              </a:spcBef>
              <a:spcAft>
                <a:spcPct val="0"/>
              </a:spcAft>
              <a:defRPr sz="4400">
                <a:solidFill>
                  <a:srgbClr val="2B2C93"/>
                </a:solidFill>
                <a:latin typeface="Times New Roman" pitchFamily="18" charset="0"/>
              </a:defRPr>
            </a:lvl7pPr>
            <a:lvl8pPr marL="1371600" algn="l" rtl="0" fontAlgn="base">
              <a:spcBef>
                <a:spcPct val="0"/>
              </a:spcBef>
              <a:spcAft>
                <a:spcPct val="0"/>
              </a:spcAft>
              <a:defRPr sz="4400">
                <a:solidFill>
                  <a:srgbClr val="2B2C93"/>
                </a:solidFill>
                <a:latin typeface="Times New Roman" pitchFamily="18" charset="0"/>
              </a:defRPr>
            </a:lvl8pPr>
            <a:lvl9pPr marL="1828800" algn="l" rtl="0" fontAlgn="base">
              <a:spcBef>
                <a:spcPct val="0"/>
              </a:spcBef>
              <a:spcAft>
                <a:spcPct val="0"/>
              </a:spcAft>
              <a:defRPr sz="4400">
                <a:solidFill>
                  <a:srgbClr val="2B2C93"/>
                </a:solidFill>
                <a:latin typeface="Times New Roman" pitchFamily="18" charset="0"/>
              </a:defRPr>
            </a:lvl9pPr>
          </a:lstStyle>
          <a:p>
            <a:pPr marL="0" lvl="0" indent="0" rtl="0">
              <a:spcBef>
                <a:spcPts val="0"/>
              </a:spcBef>
              <a:spcAft>
                <a:spcPts val="0"/>
              </a:spcAft>
              <a:buNone/>
            </a:pPr>
            <a:r>
              <a:rPr lang="en-US" sz="3200" b="1" i="1" dirty="0">
                <a:solidFill>
                  <a:schemeClr val="dk1"/>
                </a:solidFill>
              </a:rPr>
              <a:t>LDR ACTIVITIES TIER 1 </a:t>
            </a:r>
            <a:r>
              <a:rPr lang="en-US" sz="2400" b="1" dirty="0">
                <a:solidFill>
                  <a:schemeClr val="bg1">
                    <a:lumMod val="50000"/>
                  </a:schemeClr>
                </a:solidFill>
              </a:rPr>
              <a:t>(example)</a:t>
            </a:r>
            <a:endParaRPr sz="2400" dirty="0">
              <a:solidFill>
                <a:schemeClr val="bg1">
                  <a:lumMod val="50000"/>
                </a:schemeClr>
              </a:solidFill>
            </a:endParaRPr>
          </a:p>
        </p:txBody>
      </p:sp>
      <p:sp>
        <p:nvSpPr>
          <p:cNvPr id="3" name="TextBox 2">
            <a:extLst>
              <a:ext uri="{FF2B5EF4-FFF2-40B4-BE49-F238E27FC236}">
                <a16:creationId xmlns:a16="http://schemas.microsoft.com/office/drawing/2014/main" id="{76B98D8C-B04A-2B7B-4945-288108294884}"/>
              </a:ext>
            </a:extLst>
          </p:cNvPr>
          <p:cNvSpPr txBox="1"/>
          <p:nvPr/>
        </p:nvSpPr>
        <p:spPr>
          <a:xfrm>
            <a:off x="697829" y="2516214"/>
            <a:ext cx="5546561" cy="3200876"/>
          </a:xfrm>
          <a:prstGeom prst="rect">
            <a:avLst/>
          </a:prstGeom>
          <a:noFill/>
        </p:spPr>
        <p:txBody>
          <a:bodyPr wrap="square" rtlCol="0">
            <a:spAutoFit/>
          </a:bodyPr>
          <a:lstStyle/>
          <a:p>
            <a:pPr>
              <a:spcAft>
                <a:spcPts val="1200"/>
              </a:spcAft>
            </a:pPr>
            <a:endParaRPr lang="en-US" sz="1000" b="1" u="sng" dirty="0"/>
          </a:p>
          <a:p>
            <a:pPr>
              <a:spcAft>
                <a:spcPts val="1200"/>
              </a:spcAft>
            </a:pPr>
            <a:r>
              <a:rPr lang="en-US" sz="2800" b="1" u="sng" dirty="0"/>
              <a:t>ACADEMIC BOWL TEAM</a:t>
            </a:r>
          </a:p>
          <a:p>
            <a:pPr marL="342900" indent="-342900">
              <a:buClrTx/>
              <a:buFont typeface="Wingdings" panose="05000000000000000000" pitchFamily="2" charset="2"/>
              <a:buChar char="§"/>
            </a:pPr>
            <a:r>
              <a:rPr lang="en-US" sz="2400" b="1" dirty="0">
                <a:solidFill>
                  <a:schemeClr val="tx1"/>
                </a:solidFill>
                <a:latin typeface="+mj-lt"/>
              </a:rPr>
              <a:t>2x Finalists at Washington DC</a:t>
            </a:r>
          </a:p>
          <a:p>
            <a:pPr>
              <a:buClrTx/>
            </a:pPr>
            <a:endParaRPr lang="en-US" sz="800" b="1" dirty="0">
              <a:solidFill>
                <a:schemeClr val="tx1"/>
              </a:solidFill>
              <a:latin typeface="+mj-lt"/>
            </a:endParaRPr>
          </a:p>
          <a:p>
            <a:pPr marL="342900" indent="-342900">
              <a:buClrTx/>
              <a:buFont typeface="Wingdings" panose="05000000000000000000" pitchFamily="2" charset="2"/>
              <a:buChar char="§"/>
            </a:pPr>
            <a:r>
              <a:rPr lang="en-US" sz="2400" b="1" dirty="0">
                <a:solidFill>
                  <a:schemeClr val="tx1"/>
                </a:solidFill>
                <a:latin typeface="+mj-lt"/>
              </a:rPr>
              <a:t>3x Air Force National Champions  </a:t>
            </a:r>
          </a:p>
          <a:p>
            <a:pPr>
              <a:buClrTx/>
            </a:pPr>
            <a:endParaRPr lang="en-US" sz="800" b="1" dirty="0">
              <a:solidFill>
                <a:schemeClr val="tx1"/>
              </a:solidFill>
              <a:latin typeface="+mj-lt"/>
            </a:endParaRPr>
          </a:p>
          <a:p>
            <a:pPr marL="342900" indent="-342900">
              <a:buClrTx/>
              <a:buFont typeface="Wingdings" panose="05000000000000000000" pitchFamily="2" charset="2"/>
              <a:buChar char="§"/>
            </a:pPr>
            <a:r>
              <a:rPr lang="en-US" sz="2400" b="1" dirty="0">
                <a:solidFill>
                  <a:schemeClr val="tx1"/>
                </a:solidFill>
                <a:latin typeface="+mj-lt"/>
              </a:rPr>
              <a:t>3x Joint Service National Champions  </a:t>
            </a:r>
          </a:p>
          <a:p>
            <a:pPr>
              <a:buClrTx/>
            </a:pPr>
            <a:endParaRPr lang="en-US" sz="800" b="1" dirty="0">
              <a:solidFill>
                <a:schemeClr val="tx1"/>
              </a:solidFill>
              <a:latin typeface="+mj-lt"/>
            </a:endParaRPr>
          </a:p>
          <a:p>
            <a:pPr marL="342900" indent="-342900">
              <a:buFont typeface="Wingdings" panose="05000000000000000000" pitchFamily="2" charset="2"/>
              <a:buChar char="§"/>
            </a:pPr>
            <a:r>
              <a:rPr lang="en-US" sz="2400" b="1" dirty="0"/>
              <a:t>Competitions &amp; practices loaded in WINGS | Events</a:t>
            </a:r>
          </a:p>
        </p:txBody>
      </p:sp>
      <p:sp>
        <p:nvSpPr>
          <p:cNvPr id="6" name="TextBox 1">
            <a:extLst>
              <a:ext uri="{FF2B5EF4-FFF2-40B4-BE49-F238E27FC236}">
                <a16:creationId xmlns:a16="http://schemas.microsoft.com/office/drawing/2014/main" id="{91CE9E76-3397-76C6-6A96-47425104371F}"/>
              </a:ext>
            </a:extLst>
          </p:cNvPr>
          <p:cNvSpPr txBox="1"/>
          <p:nvPr/>
        </p:nvSpPr>
        <p:spPr>
          <a:xfrm>
            <a:off x="6983506" y="5373012"/>
            <a:ext cx="4114800" cy="338554"/>
          </a:xfrm>
          <a:prstGeom prst="rect">
            <a:avLst/>
          </a:prstGeom>
          <a:noFill/>
          <a:scene3d>
            <a:camera prst="perspectiveLeft"/>
            <a:lightRig rig="threePt" dir="t"/>
          </a:scene3d>
        </p:spPr>
        <p:txBody>
          <a:bodyPr wrap="square" rtlCol="0">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r>
              <a:rPr lang="en-US" dirty="0">
                <a:solidFill>
                  <a:schemeClr val="bg1">
                    <a:lumMod val="65000"/>
                  </a:schemeClr>
                </a:solidFill>
                <a:latin typeface="+mj-lt"/>
              </a:rPr>
              <a:t>Example Photo</a:t>
            </a:r>
          </a:p>
        </p:txBody>
      </p:sp>
      <p:sp>
        <p:nvSpPr>
          <p:cNvPr id="10" name="TextBox 9">
            <a:extLst>
              <a:ext uri="{FF2B5EF4-FFF2-40B4-BE49-F238E27FC236}">
                <a16:creationId xmlns:a16="http://schemas.microsoft.com/office/drawing/2014/main" id="{552E9ACB-EF4E-2611-5DBF-F7C7729E3B25}"/>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sp>
        <p:nvSpPr>
          <p:cNvPr id="12" name="TextBox 11">
            <a:extLst>
              <a:ext uri="{FF2B5EF4-FFF2-40B4-BE49-F238E27FC236}">
                <a16:creationId xmlns:a16="http://schemas.microsoft.com/office/drawing/2014/main" id="{3DE0F5C2-7FE6-893B-D774-7F583BE562BC}"/>
              </a:ext>
            </a:extLst>
          </p:cNvPr>
          <p:cNvSpPr txBox="1"/>
          <p:nvPr/>
        </p:nvSpPr>
        <p:spPr>
          <a:xfrm>
            <a:off x="648259" y="1810841"/>
            <a:ext cx="8966589" cy="400110"/>
          </a:xfrm>
          <a:prstGeom prst="rect">
            <a:avLst/>
          </a:prstGeom>
          <a:noFill/>
        </p:spPr>
        <p:txBody>
          <a:bodyPr wrap="square">
            <a:spAutoFit/>
          </a:bodyPr>
          <a:lstStyle/>
          <a:p>
            <a:r>
              <a:rPr lang="en-US" sz="2000" b="1" u="none" strike="noStrike" dirty="0">
                <a:solidFill>
                  <a:srgbClr val="C00000"/>
                </a:solidFill>
                <a:effectLst/>
                <a:latin typeface="Tenorite" panose="00000500000000000000" pitchFamily="2" charset="0"/>
              </a:rPr>
              <a:t>Overview:  Use subsequent slides to highlight individual LDRs as necessary.  </a:t>
            </a:r>
            <a:endParaRPr lang="en-US" sz="2000" dirty="0">
              <a:latin typeface="Tenorite" panose="00000500000000000000" pitchFamily="2" charset="0"/>
            </a:endParaRPr>
          </a:p>
        </p:txBody>
      </p:sp>
      <p:sp>
        <p:nvSpPr>
          <p:cNvPr id="11" name="Title 1">
            <a:extLst>
              <a:ext uri="{FF2B5EF4-FFF2-40B4-BE49-F238E27FC236}">
                <a16:creationId xmlns:a16="http://schemas.microsoft.com/office/drawing/2014/main" id="{EB5DB1BA-094E-B8B4-F24D-D3268420A8F5}"/>
              </a:ext>
            </a:extLst>
          </p:cNvPr>
          <p:cNvSpPr txBox="1">
            <a:spLocks/>
          </p:cNvSpPr>
          <p:nvPr/>
        </p:nvSpPr>
        <p:spPr>
          <a:xfrm>
            <a:off x="622691" y="862260"/>
            <a:ext cx="9888893" cy="6523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l"/>
            <a:r>
              <a:rPr lang="en-US" sz="4000" b="1" u="sng" dirty="0">
                <a:effectLst>
                  <a:outerShdw blurRad="38100" dist="38100" dir="2700000" algn="tl">
                    <a:srgbClr val="000000">
                      <a:alpha val="43137"/>
                    </a:srgbClr>
                  </a:outerShdw>
                </a:effectLst>
              </a:rPr>
              <a:t>Requirements (ldr</a:t>
            </a:r>
            <a:r>
              <a:rPr lang="en-US" b="1" u="sng" dirty="0">
                <a:effectLst>
                  <a:outerShdw blurRad="38100" dist="38100" dir="2700000" algn="tl">
                    <a:srgbClr val="000000">
                      <a:alpha val="43137"/>
                    </a:srgbClr>
                  </a:outerShdw>
                </a:effectLst>
              </a:rPr>
              <a:t>s</a:t>
            </a:r>
            <a:r>
              <a:rPr lang="en-US" sz="4000" b="1" u="sng" dirty="0">
                <a:effectLst>
                  <a:outerShdw blurRad="38100" dist="38100" dir="2700000" algn="tl">
                    <a:srgbClr val="000000">
                      <a:alpha val="43137"/>
                    </a:srgbClr>
                  </a:outerShdw>
                </a:effectLst>
              </a:rPr>
              <a:t>) </a:t>
            </a:r>
          </a:p>
        </p:txBody>
      </p:sp>
      <p:pic>
        <p:nvPicPr>
          <p:cNvPr id="1026" name="Picture 2" descr="CA-935th - Scripps Ranch HS AFJROTC - - Jlab 2019">
            <a:extLst>
              <a:ext uri="{FF2B5EF4-FFF2-40B4-BE49-F238E27FC236}">
                <a16:creationId xmlns:a16="http://schemas.microsoft.com/office/drawing/2014/main" id="{DBA27A57-19FC-C904-7434-A91A14718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00" t="-935" r="13863" b="935"/>
          <a:stretch/>
        </p:blipFill>
        <p:spPr bwMode="auto">
          <a:xfrm>
            <a:off x="7218947" y="2434152"/>
            <a:ext cx="3465095" cy="2990046"/>
          </a:xfrm>
          <a:prstGeom prst="rect">
            <a:avLst/>
          </a:prstGeom>
          <a:noFill/>
          <a:effectLst>
            <a:outerShdw blurRad="50800" dist="38100" dir="18900000" algn="bl" rotWithShape="0">
              <a:prstClr val="black">
                <a:alpha val="40000"/>
              </a:prstClr>
            </a:outerShdw>
          </a:effectLst>
          <a:scene3d>
            <a:camera prst="perspectiveRigh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1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8893055" cy="666035"/>
          </a:xfrm>
        </p:spPr>
        <p:txBody>
          <a:bodyPr>
            <a:noAutofit/>
          </a:bodyPr>
          <a:lstStyle/>
          <a:p>
            <a:pPr algn="l"/>
            <a:r>
              <a:rPr lang="en-US" sz="4000" b="1" u="sng" dirty="0">
                <a:effectLst>
                  <a:outerShdw blurRad="38100" dist="38100" dir="2700000" algn="tl">
                    <a:srgbClr val="000000">
                      <a:alpha val="43137"/>
                    </a:srgbClr>
                  </a:outerShdw>
                </a:effectLst>
              </a:rPr>
              <a:t>PREREQUISITES… </a:t>
            </a:r>
            <a:r>
              <a:rPr lang="en-US" sz="3200" b="1" u="sng" dirty="0">
                <a:effectLst>
                  <a:outerShdw blurRad="38100" dist="38100" dir="2700000" algn="tl">
                    <a:srgbClr val="000000">
                      <a:alpha val="43137"/>
                    </a:srgbClr>
                  </a:outerShdw>
                </a:effectLst>
              </a:rPr>
              <a:t>getting started</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15818" y="1069327"/>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609600" y="1221239"/>
            <a:ext cx="10966582" cy="4924425"/>
          </a:xfrm>
          <a:prstGeom prst="rect">
            <a:avLst/>
          </a:prstGeom>
          <a:noFill/>
        </p:spPr>
        <p:txBody>
          <a:bodyPr wrap="square">
            <a:spAutoFit/>
          </a:bodyPr>
          <a:lstStyle/>
          <a:p>
            <a:pPr marL="342900" indent="-342900">
              <a:spcAft>
                <a:spcPts val="600"/>
              </a:spcAft>
              <a:buFont typeface="Wingdings" panose="05000000000000000000" pitchFamily="2" charset="2"/>
              <a:buChar char="§"/>
            </a:pPr>
            <a:r>
              <a:rPr lang="en-US" sz="2400" b="1" dirty="0"/>
              <a:t>Don’t Procrastinate -- Begin Early (approximately 2 Months from evaluation) </a:t>
            </a:r>
          </a:p>
          <a:p>
            <a:pPr marL="342900" indent="-342900">
              <a:spcAft>
                <a:spcPts val="600"/>
              </a:spcAft>
              <a:buFont typeface="Wingdings" panose="05000000000000000000" pitchFamily="2" charset="2"/>
              <a:buChar char="§"/>
            </a:pPr>
            <a:r>
              <a:rPr lang="en-US" sz="2400" b="1" dirty="0"/>
              <a:t>Attain Cadet Access to WINGS</a:t>
            </a:r>
          </a:p>
          <a:p>
            <a:pPr marL="342900" indent="-342900">
              <a:spcAft>
                <a:spcPts val="600"/>
              </a:spcAft>
              <a:buFont typeface="Wingdings" panose="05000000000000000000" pitchFamily="2" charset="2"/>
              <a:buChar char="§"/>
            </a:pPr>
            <a:r>
              <a:rPr lang="en-US" sz="2400" b="1" dirty="0"/>
              <a:t>Read Chapter 1 Cadet Operations Guide, Operational Supplement</a:t>
            </a:r>
          </a:p>
          <a:p>
            <a:pPr marL="342900" indent="-342900">
              <a:spcAft>
                <a:spcPts val="600"/>
              </a:spcAft>
              <a:buFont typeface="Wingdings" panose="05000000000000000000" pitchFamily="2" charset="2"/>
              <a:buChar char="§"/>
            </a:pPr>
            <a:r>
              <a:rPr lang="en-US" sz="2400" b="1" dirty="0"/>
              <a:t>Collect the following </a:t>
            </a:r>
            <a:r>
              <a:rPr lang="en-US" sz="2400" b="1" dirty="0">
                <a:solidFill>
                  <a:srgbClr val="C00000"/>
                </a:solidFill>
              </a:rPr>
              <a:t>6 mandatory unit items </a:t>
            </a:r>
            <a:r>
              <a:rPr lang="en-US" sz="2400" b="1" dirty="0"/>
              <a:t>from the </a:t>
            </a:r>
            <a:r>
              <a:rPr lang="en-US" sz="2400" b="1" dirty="0">
                <a:solidFill>
                  <a:srgbClr val="C00000"/>
                </a:solidFill>
              </a:rPr>
              <a:t>past 12 months</a:t>
            </a:r>
            <a:r>
              <a:rPr lang="en-US" sz="2400" b="1" dirty="0"/>
              <a:t>:</a:t>
            </a:r>
          </a:p>
          <a:p>
            <a:pPr marL="914400" lvl="1" indent="-457200">
              <a:spcAft>
                <a:spcPts val="600"/>
              </a:spcAft>
              <a:buFont typeface="+mj-lt"/>
              <a:buAutoNum type="arabicPeriod"/>
            </a:pPr>
            <a:r>
              <a:rPr lang="en-US" sz="2400" b="1" dirty="0"/>
              <a:t>Cadet Corps Goals and Measurements</a:t>
            </a:r>
          </a:p>
          <a:p>
            <a:pPr marL="914400" lvl="1" indent="-457200">
              <a:spcAft>
                <a:spcPts val="600"/>
              </a:spcAft>
              <a:buFont typeface="+mj-lt"/>
              <a:buAutoNum type="arabicPeriod"/>
            </a:pPr>
            <a:r>
              <a:rPr lang="en-US" sz="2400" b="1" dirty="0"/>
              <a:t>Health and Wellness Info and Results</a:t>
            </a:r>
          </a:p>
          <a:p>
            <a:pPr marL="914400" lvl="1" indent="-457200">
              <a:spcAft>
                <a:spcPts val="600"/>
              </a:spcAft>
              <a:buFont typeface="+mj-lt"/>
              <a:buAutoNum type="arabicPeriod"/>
            </a:pPr>
            <a:r>
              <a:rPr lang="en-US" sz="2400" b="1" dirty="0"/>
              <a:t>Community Service Info and Results </a:t>
            </a:r>
          </a:p>
          <a:p>
            <a:pPr marL="914400" lvl="1" indent="-457200">
              <a:spcAft>
                <a:spcPts val="600"/>
              </a:spcAft>
              <a:buFont typeface="+mj-lt"/>
              <a:buAutoNum type="arabicPeriod"/>
            </a:pPr>
            <a:r>
              <a:rPr lang="en-US" sz="2400" b="1" dirty="0"/>
              <a:t>Curriculum In Action (CIA) Info and Results</a:t>
            </a:r>
          </a:p>
          <a:p>
            <a:pPr marL="914400" lvl="1" indent="-457200">
              <a:spcAft>
                <a:spcPts val="600"/>
              </a:spcAft>
              <a:buFont typeface="+mj-lt"/>
              <a:buAutoNum type="arabicPeriod"/>
            </a:pPr>
            <a:r>
              <a:rPr lang="en-US" sz="2400" b="1" dirty="0"/>
              <a:t>Leadership Development Requirements (LDRs) Info and Results</a:t>
            </a:r>
          </a:p>
          <a:p>
            <a:pPr marL="914400" lvl="1" indent="-457200">
              <a:spcAft>
                <a:spcPts val="600"/>
              </a:spcAft>
              <a:buFont typeface="+mj-lt"/>
              <a:buAutoNum type="arabicPeriod"/>
            </a:pPr>
            <a:r>
              <a:rPr lang="en-US" sz="2400" b="1" dirty="0"/>
              <a:t>List of School Activities, Clubs, Sports, etc. in which cadets participate</a:t>
            </a:r>
          </a:p>
          <a:p>
            <a:pPr marL="342900" indent="-342900">
              <a:spcAft>
                <a:spcPts val="600"/>
              </a:spcAft>
              <a:buFont typeface="Wingdings" panose="05000000000000000000" pitchFamily="2" charset="2"/>
              <a:buChar char="§"/>
            </a:pPr>
            <a:r>
              <a:rPr lang="en-US" sz="2400" b="1" dirty="0"/>
              <a:t>Photos of Cadets in Action </a:t>
            </a:r>
            <a:r>
              <a:rPr lang="en-US" sz="2000" b="1" dirty="0"/>
              <a:t>{</a:t>
            </a:r>
            <a:r>
              <a:rPr lang="en-US" sz="2000" b="1" i="1" dirty="0"/>
              <a:t>a picture is worth a thousand words}</a:t>
            </a:r>
          </a:p>
        </p:txBody>
      </p:sp>
    </p:spTree>
    <p:extLst>
      <p:ext uri="{BB962C8B-B14F-4D97-AF65-F5344CB8AC3E}">
        <p14:creationId xmlns:p14="http://schemas.microsoft.com/office/powerpoint/2010/main" val="4226955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626707" y="433137"/>
            <a:ext cx="9888893" cy="652324"/>
          </a:xfrm>
        </p:spPr>
        <p:txBody>
          <a:bodyPr>
            <a:noAutofit/>
          </a:bodyPr>
          <a:lstStyle/>
          <a:p>
            <a:pPr algn="l"/>
            <a:r>
              <a:rPr lang="en-US" sz="4000" b="1" dirty="0">
                <a:effectLst>
                  <a:outerShdw blurRad="38100" dist="38100" dir="2700000" algn="tl">
                    <a:srgbClr val="000000">
                      <a:alpha val="43137"/>
                    </a:srgbClr>
                  </a:outerShdw>
                </a:effectLst>
              </a:rPr>
              <a:t>UNIT leadership development</a:t>
            </a:r>
            <a:r>
              <a:rPr lang="en-US" sz="4000" b="1" u="sng" dirty="0">
                <a:effectLst>
                  <a:outerShdw blurRad="38100" dist="38100" dir="2700000" algn="tl">
                    <a:srgbClr val="000000">
                      <a:alpha val="43137"/>
                    </a:srgbClr>
                  </a:outerShdw>
                </a:effectLst>
              </a:rPr>
              <a:t>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7" name="Title 1">
            <a:extLst>
              <a:ext uri="{FF2B5EF4-FFF2-40B4-BE49-F238E27FC236}">
                <a16:creationId xmlns:a16="http://schemas.microsoft.com/office/drawing/2014/main" id="{DE8EFA2C-FB0D-33E8-142F-D2159EDA901D}"/>
              </a:ext>
            </a:extLst>
          </p:cNvPr>
          <p:cNvSpPr txBox="1">
            <a:spLocks/>
          </p:cNvSpPr>
          <p:nvPr/>
        </p:nvSpPr>
        <p:spPr>
          <a:xfrm>
            <a:off x="622691" y="862260"/>
            <a:ext cx="9888893" cy="6523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l"/>
            <a:r>
              <a:rPr lang="en-US" sz="4000" b="1" u="sng" dirty="0">
                <a:effectLst>
                  <a:outerShdw blurRad="38100" dist="38100" dir="2700000" algn="tl">
                    <a:srgbClr val="000000">
                      <a:alpha val="43137"/>
                    </a:srgbClr>
                  </a:outerShdw>
                </a:effectLst>
              </a:rPr>
              <a:t>Requirements (ldr</a:t>
            </a:r>
            <a:r>
              <a:rPr lang="en-US" b="1" u="sng" dirty="0">
                <a:effectLst>
                  <a:outerShdw blurRad="38100" dist="38100" dir="2700000" algn="tl">
                    <a:srgbClr val="000000">
                      <a:alpha val="43137"/>
                    </a:srgbClr>
                  </a:outerShdw>
                </a:effectLst>
              </a:rPr>
              <a:t>s</a:t>
            </a:r>
            <a:r>
              <a:rPr lang="en-US" sz="4000" b="1" u="sng" dirty="0">
                <a:effectLst>
                  <a:outerShdw blurRad="38100" dist="38100" dir="2700000" algn="tl">
                    <a:srgbClr val="000000">
                      <a:alpha val="43137"/>
                    </a:srgbClr>
                  </a:outerShdw>
                </a:effectLst>
              </a:rPr>
              <a:t>) </a:t>
            </a:r>
          </a:p>
        </p:txBody>
      </p:sp>
      <p:sp>
        <p:nvSpPr>
          <p:cNvPr id="9" name="Google Shape;72;p15">
            <a:extLst>
              <a:ext uri="{FF2B5EF4-FFF2-40B4-BE49-F238E27FC236}">
                <a16:creationId xmlns:a16="http://schemas.microsoft.com/office/drawing/2014/main" id="{F378FC7A-639C-12A3-A132-E0C90B349EF0}"/>
              </a:ext>
            </a:extLst>
          </p:cNvPr>
          <p:cNvSpPr txBox="1">
            <a:spLocks noGrp="1"/>
          </p:cNvSpPr>
          <p:nvPr/>
        </p:nvSpPr>
        <p:spPr bwMode="auto">
          <a:xfrm>
            <a:off x="633661" y="2227321"/>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b" anchorCtr="0" compatLnSpc="1">
            <a:prstTxWarp prst="textNoShape">
              <a:avLst/>
            </a:prstTxWarp>
            <a:noAutofit/>
          </a:bodyPr>
          <a:lstStyle>
            <a:lvl1pPr algn="l" rtl="0" fontAlgn="base">
              <a:spcBef>
                <a:spcPct val="0"/>
              </a:spcBef>
              <a:spcAft>
                <a:spcPct val="0"/>
              </a:spcAft>
              <a:defRPr sz="4400">
                <a:solidFill>
                  <a:srgbClr val="2B2C93"/>
                </a:solidFill>
                <a:latin typeface="+mj-lt"/>
                <a:ea typeface="+mj-ea"/>
                <a:cs typeface="+mj-cs"/>
              </a:defRPr>
            </a:lvl1pPr>
            <a:lvl2pPr algn="l" rtl="0" fontAlgn="base">
              <a:spcBef>
                <a:spcPct val="0"/>
              </a:spcBef>
              <a:spcAft>
                <a:spcPct val="0"/>
              </a:spcAft>
              <a:defRPr sz="4400">
                <a:solidFill>
                  <a:srgbClr val="2B2C93"/>
                </a:solidFill>
                <a:latin typeface="Times New Roman" pitchFamily="18" charset="0"/>
              </a:defRPr>
            </a:lvl2pPr>
            <a:lvl3pPr algn="l" rtl="0" fontAlgn="base">
              <a:spcBef>
                <a:spcPct val="0"/>
              </a:spcBef>
              <a:spcAft>
                <a:spcPct val="0"/>
              </a:spcAft>
              <a:defRPr sz="4400">
                <a:solidFill>
                  <a:srgbClr val="2B2C93"/>
                </a:solidFill>
                <a:latin typeface="Times New Roman" pitchFamily="18" charset="0"/>
              </a:defRPr>
            </a:lvl3pPr>
            <a:lvl4pPr algn="l" rtl="0" fontAlgn="base">
              <a:spcBef>
                <a:spcPct val="0"/>
              </a:spcBef>
              <a:spcAft>
                <a:spcPct val="0"/>
              </a:spcAft>
              <a:defRPr sz="4400">
                <a:solidFill>
                  <a:srgbClr val="2B2C93"/>
                </a:solidFill>
                <a:latin typeface="Times New Roman" pitchFamily="18" charset="0"/>
              </a:defRPr>
            </a:lvl4pPr>
            <a:lvl5pPr algn="l" rtl="0" fontAlgn="base">
              <a:spcBef>
                <a:spcPct val="0"/>
              </a:spcBef>
              <a:spcAft>
                <a:spcPct val="0"/>
              </a:spcAft>
              <a:defRPr sz="4400">
                <a:solidFill>
                  <a:srgbClr val="2B2C93"/>
                </a:solidFill>
                <a:latin typeface="Times New Roman" pitchFamily="18" charset="0"/>
              </a:defRPr>
            </a:lvl5pPr>
            <a:lvl6pPr marL="457200" algn="l" rtl="0" fontAlgn="base">
              <a:spcBef>
                <a:spcPct val="0"/>
              </a:spcBef>
              <a:spcAft>
                <a:spcPct val="0"/>
              </a:spcAft>
              <a:defRPr sz="4400">
                <a:solidFill>
                  <a:srgbClr val="2B2C93"/>
                </a:solidFill>
                <a:latin typeface="Times New Roman" pitchFamily="18" charset="0"/>
              </a:defRPr>
            </a:lvl6pPr>
            <a:lvl7pPr marL="914400" algn="l" rtl="0" fontAlgn="base">
              <a:spcBef>
                <a:spcPct val="0"/>
              </a:spcBef>
              <a:spcAft>
                <a:spcPct val="0"/>
              </a:spcAft>
              <a:defRPr sz="4400">
                <a:solidFill>
                  <a:srgbClr val="2B2C93"/>
                </a:solidFill>
                <a:latin typeface="Times New Roman" pitchFamily="18" charset="0"/>
              </a:defRPr>
            </a:lvl7pPr>
            <a:lvl8pPr marL="1371600" algn="l" rtl="0" fontAlgn="base">
              <a:spcBef>
                <a:spcPct val="0"/>
              </a:spcBef>
              <a:spcAft>
                <a:spcPct val="0"/>
              </a:spcAft>
              <a:defRPr sz="4400">
                <a:solidFill>
                  <a:srgbClr val="2B2C93"/>
                </a:solidFill>
                <a:latin typeface="Times New Roman" pitchFamily="18" charset="0"/>
              </a:defRPr>
            </a:lvl8pPr>
            <a:lvl9pPr marL="1828800" algn="l" rtl="0" fontAlgn="base">
              <a:spcBef>
                <a:spcPct val="0"/>
              </a:spcBef>
              <a:spcAft>
                <a:spcPct val="0"/>
              </a:spcAft>
              <a:defRPr sz="4400">
                <a:solidFill>
                  <a:srgbClr val="2B2C93"/>
                </a:solidFill>
                <a:latin typeface="Times New Roman" pitchFamily="18" charset="0"/>
              </a:defRPr>
            </a:lvl9pPr>
          </a:lstStyle>
          <a:p>
            <a:pPr marL="0" lvl="0" indent="0" rtl="0">
              <a:spcBef>
                <a:spcPts val="0"/>
              </a:spcBef>
              <a:spcAft>
                <a:spcPts val="0"/>
              </a:spcAft>
              <a:buNone/>
            </a:pPr>
            <a:br>
              <a:rPr lang="en-US" b="1" dirty="0">
                <a:solidFill>
                  <a:schemeClr val="dk1"/>
                </a:solidFill>
              </a:rPr>
            </a:br>
            <a:r>
              <a:rPr lang="en-US" sz="3200" b="1" i="1" dirty="0">
                <a:solidFill>
                  <a:schemeClr val="dk1"/>
                </a:solidFill>
              </a:rPr>
              <a:t>LDR ACTIVITIES TIER 2 </a:t>
            </a:r>
            <a:r>
              <a:rPr lang="en-US" sz="2400" b="1" dirty="0">
                <a:solidFill>
                  <a:schemeClr val="bg1">
                    <a:lumMod val="50000"/>
                  </a:schemeClr>
                </a:solidFill>
              </a:rPr>
              <a:t>(example)</a:t>
            </a:r>
            <a:endParaRPr sz="2400" dirty="0">
              <a:solidFill>
                <a:schemeClr val="bg1">
                  <a:lumMod val="50000"/>
                </a:schemeClr>
              </a:solidFill>
            </a:endParaRPr>
          </a:p>
        </p:txBody>
      </p:sp>
      <p:sp>
        <p:nvSpPr>
          <p:cNvPr id="3" name="TextBox 2">
            <a:extLst>
              <a:ext uri="{FF2B5EF4-FFF2-40B4-BE49-F238E27FC236}">
                <a16:creationId xmlns:a16="http://schemas.microsoft.com/office/drawing/2014/main" id="{872BA50E-03E9-B8E1-F6BE-2312977B33E0}"/>
              </a:ext>
            </a:extLst>
          </p:cNvPr>
          <p:cNvSpPr txBox="1"/>
          <p:nvPr/>
        </p:nvSpPr>
        <p:spPr>
          <a:xfrm>
            <a:off x="697829" y="2502566"/>
            <a:ext cx="5642814" cy="3816429"/>
          </a:xfrm>
          <a:prstGeom prst="rect">
            <a:avLst/>
          </a:prstGeom>
          <a:noFill/>
        </p:spPr>
        <p:txBody>
          <a:bodyPr wrap="square" rtlCol="0">
            <a:spAutoFit/>
          </a:bodyPr>
          <a:lstStyle/>
          <a:p>
            <a:pPr>
              <a:spcAft>
                <a:spcPts val="1200"/>
              </a:spcAft>
            </a:pPr>
            <a:endParaRPr lang="en-US" sz="1000" b="1" u="sng" dirty="0"/>
          </a:p>
          <a:p>
            <a:pPr>
              <a:spcAft>
                <a:spcPts val="1200"/>
              </a:spcAft>
            </a:pPr>
            <a:r>
              <a:rPr lang="en-US" sz="2800" b="1" u="sng" dirty="0"/>
              <a:t>DRILL TEAMS</a:t>
            </a:r>
          </a:p>
          <a:p>
            <a:pPr marL="342900" indent="-342900">
              <a:buClrTx/>
              <a:buFont typeface="Wingdings" panose="05000000000000000000" pitchFamily="2" charset="2"/>
              <a:buChar char="§"/>
            </a:pPr>
            <a:r>
              <a:rPr lang="en-US" sz="2400" b="1" dirty="0">
                <a:solidFill>
                  <a:schemeClr val="tx1"/>
                </a:solidFill>
                <a:latin typeface="+mj-lt"/>
              </a:rPr>
              <a:t>XX Cadets Participate on 2 Teams</a:t>
            </a:r>
          </a:p>
          <a:p>
            <a:pPr>
              <a:buClrTx/>
            </a:pPr>
            <a:r>
              <a:rPr lang="en-US" sz="2400" b="1" dirty="0">
                <a:latin typeface="+mj-lt"/>
              </a:rPr>
              <a:t>    - Unarmed and Armed</a:t>
            </a:r>
            <a:endParaRPr lang="en-US" sz="2400" b="1" dirty="0">
              <a:solidFill>
                <a:schemeClr val="tx1"/>
              </a:solidFill>
              <a:latin typeface="+mj-lt"/>
            </a:endParaRPr>
          </a:p>
          <a:p>
            <a:pPr>
              <a:buClrTx/>
            </a:pPr>
            <a:endParaRPr lang="en-US" sz="800" b="1" dirty="0">
              <a:solidFill>
                <a:schemeClr val="tx1"/>
              </a:solidFill>
              <a:latin typeface="+mj-lt"/>
            </a:endParaRPr>
          </a:p>
          <a:p>
            <a:pPr marL="342900" indent="-342900">
              <a:buClrTx/>
              <a:buFont typeface="Wingdings" panose="05000000000000000000" pitchFamily="2" charset="2"/>
              <a:buChar char="§"/>
            </a:pPr>
            <a:r>
              <a:rPr lang="en-US" sz="2400" b="1" dirty="0">
                <a:latin typeface="+mj-lt"/>
              </a:rPr>
              <a:t>11</a:t>
            </a:r>
            <a:r>
              <a:rPr lang="en-US" sz="2400" b="1" dirty="0">
                <a:solidFill>
                  <a:schemeClr val="tx1"/>
                </a:solidFill>
                <a:latin typeface="+mj-lt"/>
              </a:rPr>
              <a:t> – 1st Place Trophies</a:t>
            </a:r>
          </a:p>
          <a:p>
            <a:pPr marL="342900" indent="-342900">
              <a:buClrTx/>
              <a:buFont typeface="Wingdings" panose="05000000000000000000" pitchFamily="2" charset="2"/>
              <a:buChar char="§"/>
            </a:pPr>
            <a:r>
              <a:rPr lang="en-US" sz="2400" b="1" dirty="0">
                <a:latin typeface="+mj-lt"/>
              </a:rPr>
              <a:t>9 – 2d Place Trophies</a:t>
            </a:r>
          </a:p>
          <a:p>
            <a:pPr marL="342900" indent="-342900">
              <a:buClrTx/>
              <a:buFont typeface="Wingdings" panose="05000000000000000000" pitchFamily="2" charset="2"/>
              <a:buChar char="§"/>
            </a:pPr>
            <a:r>
              <a:rPr lang="en-US" sz="2400" b="1" dirty="0">
                <a:solidFill>
                  <a:schemeClr val="tx1"/>
                </a:solidFill>
                <a:latin typeface="+mj-lt"/>
              </a:rPr>
              <a:t>6 – 3d Place Trophies</a:t>
            </a:r>
          </a:p>
          <a:p>
            <a:pPr>
              <a:buClrTx/>
            </a:pPr>
            <a:endParaRPr lang="en-US" sz="800" b="1" dirty="0">
              <a:solidFill>
                <a:schemeClr val="tx1"/>
              </a:solidFill>
              <a:latin typeface="+mj-lt"/>
            </a:endParaRPr>
          </a:p>
          <a:p>
            <a:pPr marL="342900" indent="-342900">
              <a:buFont typeface="Wingdings" panose="05000000000000000000" pitchFamily="2" charset="2"/>
              <a:buChar char="§"/>
            </a:pPr>
            <a:r>
              <a:rPr lang="en-US" sz="2400" b="1" dirty="0"/>
              <a:t>Drill Meets &amp; practices loaded in WINGS | Events</a:t>
            </a:r>
          </a:p>
        </p:txBody>
      </p:sp>
      <p:pic>
        <p:nvPicPr>
          <p:cNvPr id="4" name="Picture 3">
            <a:extLst>
              <a:ext uri="{FF2B5EF4-FFF2-40B4-BE49-F238E27FC236}">
                <a16:creationId xmlns:a16="http://schemas.microsoft.com/office/drawing/2014/main" id="{487C28D8-3D90-8F7C-4E97-05CF5FDB3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2358" y="4133558"/>
            <a:ext cx="4527028" cy="19599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1E71977F-E043-7A2B-F3E4-C6FF551D6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5610" y="2279948"/>
            <a:ext cx="4523776" cy="1776664"/>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10" name="TextBox 1">
            <a:extLst>
              <a:ext uri="{FF2B5EF4-FFF2-40B4-BE49-F238E27FC236}">
                <a16:creationId xmlns:a16="http://schemas.microsoft.com/office/drawing/2014/main" id="{146052EF-FE03-80F3-EF04-DB77AD892292}"/>
              </a:ext>
            </a:extLst>
          </p:cNvPr>
          <p:cNvSpPr txBox="1"/>
          <p:nvPr/>
        </p:nvSpPr>
        <p:spPr>
          <a:xfrm>
            <a:off x="6983506" y="6091191"/>
            <a:ext cx="4114800" cy="338554"/>
          </a:xfrm>
          <a:prstGeom prst="rect">
            <a:avLst/>
          </a:prstGeom>
          <a:noFill/>
        </p:spPr>
        <p:txBody>
          <a:bodyPr wrap="square" rtlCol="0">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r>
              <a:rPr lang="en-US" dirty="0">
                <a:solidFill>
                  <a:schemeClr val="bg1">
                    <a:lumMod val="65000"/>
                  </a:schemeClr>
                </a:solidFill>
                <a:latin typeface="+mj-lt"/>
              </a:rPr>
              <a:t>Example Photos</a:t>
            </a:r>
          </a:p>
        </p:txBody>
      </p:sp>
      <p:sp>
        <p:nvSpPr>
          <p:cNvPr id="11" name="TextBox 10">
            <a:extLst>
              <a:ext uri="{FF2B5EF4-FFF2-40B4-BE49-F238E27FC236}">
                <a16:creationId xmlns:a16="http://schemas.microsoft.com/office/drawing/2014/main" id="{A67C1F05-83D5-3C3B-CDF1-B5EF21842A2B}"/>
              </a:ext>
            </a:extLst>
          </p:cNvPr>
          <p:cNvSpPr txBox="1"/>
          <p:nvPr/>
        </p:nvSpPr>
        <p:spPr>
          <a:xfrm>
            <a:off x="642384" y="1384621"/>
            <a:ext cx="5804218" cy="369332"/>
          </a:xfrm>
          <a:prstGeom prst="rect">
            <a:avLst/>
          </a:prstGeom>
          <a:noFill/>
        </p:spPr>
        <p:txBody>
          <a:bodyPr wrap="none" rtlCol="0">
            <a:spAutoFit/>
          </a:bodyPr>
          <a:lstStyle/>
          <a:p>
            <a:r>
              <a:rPr lang="en-US" b="1" i="1" dirty="0">
                <a:solidFill>
                  <a:schemeClr val="accent6">
                    <a:lumMod val="75000"/>
                  </a:schemeClr>
                </a:solidFill>
              </a:rPr>
              <a:t>Cadet Major Steve Austin - Special Teams Commander </a:t>
            </a:r>
          </a:p>
        </p:txBody>
      </p:sp>
      <p:sp>
        <p:nvSpPr>
          <p:cNvPr id="8" name="TextBox 7">
            <a:extLst>
              <a:ext uri="{FF2B5EF4-FFF2-40B4-BE49-F238E27FC236}">
                <a16:creationId xmlns:a16="http://schemas.microsoft.com/office/drawing/2014/main" id="{13199F53-F15F-C2E7-231F-60CF14F5EAB8}"/>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sp>
        <p:nvSpPr>
          <p:cNvPr id="12" name="TextBox 11">
            <a:extLst>
              <a:ext uri="{FF2B5EF4-FFF2-40B4-BE49-F238E27FC236}">
                <a16:creationId xmlns:a16="http://schemas.microsoft.com/office/drawing/2014/main" id="{EC4BDBE9-DE34-DBB9-40AA-C1A7B8AF12B9}"/>
              </a:ext>
            </a:extLst>
          </p:cNvPr>
          <p:cNvSpPr txBox="1"/>
          <p:nvPr/>
        </p:nvSpPr>
        <p:spPr>
          <a:xfrm>
            <a:off x="648259" y="1810841"/>
            <a:ext cx="8966589" cy="400110"/>
          </a:xfrm>
          <a:prstGeom prst="rect">
            <a:avLst/>
          </a:prstGeom>
          <a:noFill/>
        </p:spPr>
        <p:txBody>
          <a:bodyPr wrap="square">
            <a:spAutoFit/>
          </a:bodyPr>
          <a:lstStyle/>
          <a:p>
            <a:r>
              <a:rPr lang="en-US" sz="2000" b="1" u="none" strike="noStrike" dirty="0">
                <a:solidFill>
                  <a:srgbClr val="C00000"/>
                </a:solidFill>
                <a:effectLst/>
                <a:latin typeface="Tenorite" panose="00000500000000000000" pitchFamily="2" charset="0"/>
              </a:rPr>
              <a:t>Overview:  Use subsequent slides to highlight individual LDRs as necessary.  </a:t>
            </a:r>
            <a:endParaRPr lang="en-US" sz="2000" dirty="0">
              <a:latin typeface="Tenorite" panose="00000500000000000000" pitchFamily="2" charset="0"/>
            </a:endParaRPr>
          </a:p>
        </p:txBody>
      </p:sp>
    </p:spTree>
    <p:extLst>
      <p:ext uri="{BB962C8B-B14F-4D97-AF65-F5344CB8AC3E}">
        <p14:creationId xmlns:p14="http://schemas.microsoft.com/office/powerpoint/2010/main" val="3445430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626707" y="433137"/>
            <a:ext cx="9888893" cy="652324"/>
          </a:xfrm>
        </p:spPr>
        <p:txBody>
          <a:bodyPr>
            <a:noAutofit/>
          </a:bodyPr>
          <a:lstStyle/>
          <a:p>
            <a:pPr algn="l"/>
            <a:r>
              <a:rPr lang="en-US" sz="4000" b="1" dirty="0">
                <a:effectLst>
                  <a:outerShdw blurRad="38100" dist="38100" dir="2700000" algn="tl">
                    <a:srgbClr val="000000">
                      <a:alpha val="43137"/>
                    </a:srgbClr>
                  </a:outerShdw>
                </a:effectLst>
              </a:rPr>
              <a:t>UNIT leadership development</a:t>
            </a:r>
            <a:r>
              <a:rPr lang="en-US" sz="4000" b="1" u="sng" dirty="0">
                <a:effectLst>
                  <a:outerShdw blurRad="38100" dist="38100" dir="2700000" algn="tl">
                    <a:srgbClr val="000000">
                      <a:alpha val="43137"/>
                    </a:srgbClr>
                  </a:outerShdw>
                </a:effectLst>
              </a:rPr>
              <a:t>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7" name="Title 1">
            <a:extLst>
              <a:ext uri="{FF2B5EF4-FFF2-40B4-BE49-F238E27FC236}">
                <a16:creationId xmlns:a16="http://schemas.microsoft.com/office/drawing/2014/main" id="{DE8EFA2C-FB0D-33E8-142F-D2159EDA901D}"/>
              </a:ext>
            </a:extLst>
          </p:cNvPr>
          <p:cNvSpPr txBox="1">
            <a:spLocks/>
          </p:cNvSpPr>
          <p:nvPr/>
        </p:nvSpPr>
        <p:spPr>
          <a:xfrm>
            <a:off x="622691" y="862260"/>
            <a:ext cx="9888893" cy="6523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l"/>
            <a:r>
              <a:rPr lang="en-US" sz="4000" b="1" u="sng" dirty="0">
                <a:effectLst>
                  <a:outerShdw blurRad="38100" dist="38100" dir="2700000" algn="tl">
                    <a:srgbClr val="000000">
                      <a:alpha val="43137"/>
                    </a:srgbClr>
                  </a:outerShdw>
                </a:effectLst>
              </a:rPr>
              <a:t>Requirements (ldr</a:t>
            </a:r>
            <a:r>
              <a:rPr lang="en-US" b="1" u="sng" dirty="0">
                <a:effectLst>
                  <a:outerShdw blurRad="38100" dist="38100" dir="2700000" algn="tl">
                    <a:srgbClr val="000000">
                      <a:alpha val="43137"/>
                    </a:srgbClr>
                  </a:outerShdw>
                </a:effectLst>
              </a:rPr>
              <a:t>s</a:t>
            </a:r>
            <a:r>
              <a:rPr lang="en-US" sz="4000" b="1" u="sng" dirty="0">
                <a:effectLst>
                  <a:outerShdw blurRad="38100" dist="38100" dir="2700000" algn="tl">
                    <a:srgbClr val="000000">
                      <a:alpha val="43137"/>
                    </a:srgbClr>
                  </a:outerShdw>
                </a:effectLst>
              </a:rPr>
              <a:t>) </a:t>
            </a:r>
          </a:p>
        </p:txBody>
      </p:sp>
      <p:sp>
        <p:nvSpPr>
          <p:cNvPr id="9" name="Google Shape;72;p15">
            <a:extLst>
              <a:ext uri="{FF2B5EF4-FFF2-40B4-BE49-F238E27FC236}">
                <a16:creationId xmlns:a16="http://schemas.microsoft.com/office/drawing/2014/main" id="{F378FC7A-639C-12A3-A132-E0C90B349EF0}"/>
              </a:ext>
            </a:extLst>
          </p:cNvPr>
          <p:cNvSpPr txBox="1">
            <a:spLocks noGrp="1"/>
          </p:cNvSpPr>
          <p:nvPr/>
        </p:nvSpPr>
        <p:spPr bwMode="auto">
          <a:xfrm>
            <a:off x="633661" y="2227321"/>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b" anchorCtr="0" compatLnSpc="1">
            <a:prstTxWarp prst="textNoShape">
              <a:avLst/>
            </a:prstTxWarp>
            <a:noAutofit/>
          </a:bodyPr>
          <a:lstStyle>
            <a:lvl1pPr algn="l" rtl="0" fontAlgn="base">
              <a:spcBef>
                <a:spcPct val="0"/>
              </a:spcBef>
              <a:spcAft>
                <a:spcPct val="0"/>
              </a:spcAft>
              <a:defRPr sz="4400">
                <a:solidFill>
                  <a:srgbClr val="2B2C93"/>
                </a:solidFill>
                <a:latin typeface="+mj-lt"/>
                <a:ea typeface="+mj-ea"/>
                <a:cs typeface="+mj-cs"/>
              </a:defRPr>
            </a:lvl1pPr>
            <a:lvl2pPr algn="l" rtl="0" fontAlgn="base">
              <a:spcBef>
                <a:spcPct val="0"/>
              </a:spcBef>
              <a:spcAft>
                <a:spcPct val="0"/>
              </a:spcAft>
              <a:defRPr sz="4400">
                <a:solidFill>
                  <a:srgbClr val="2B2C93"/>
                </a:solidFill>
                <a:latin typeface="Times New Roman" pitchFamily="18" charset="0"/>
              </a:defRPr>
            </a:lvl2pPr>
            <a:lvl3pPr algn="l" rtl="0" fontAlgn="base">
              <a:spcBef>
                <a:spcPct val="0"/>
              </a:spcBef>
              <a:spcAft>
                <a:spcPct val="0"/>
              </a:spcAft>
              <a:defRPr sz="4400">
                <a:solidFill>
                  <a:srgbClr val="2B2C93"/>
                </a:solidFill>
                <a:latin typeface="Times New Roman" pitchFamily="18" charset="0"/>
              </a:defRPr>
            </a:lvl3pPr>
            <a:lvl4pPr algn="l" rtl="0" fontAlgn="base">
              <a:spcBef>
                <a:spcPct val="0"/>
              </a:spcBef>
              <a:spcAft>
                <a:spcPct val="0"/>
              </a:spcAft>
              <a:defRPr sz="4400">
                <a:solidFill>
                  <a:srgbClr val="2B2C93"/>
                </a:solidFill>
                <a:latin typeface="Times New Roman" pitchFamily="18" charset="0"/>
              </a:defRPr>
            </a:lvl4pPr>
            <a:lvl5pPr algn="l" rtl="0" fontAlgn="base">
              <a:spcBef>
                <a:spcPct val="0"/>
              </a:spcBef>
              <a:spcAft>
                <a:spcPct val="0"/>
              </a:spcAft>
              <a:defRPr sz="4400">
                <a:solidFill>
                  <a:srgbClr val="2B2C93"/>
                </a:solidFill>
                <a:latin typeface="Times New Roman" pitchFamily="18" charset="0"/>
              </a:defRPr>
            </a:lvl5pPr>
            <a:lvl6pPr marL="457200" algn="l" rtl="0" fontAlgn="base">
              <a:spcBef>
                <a:spcPct val="0"/>
              </a:spcBef>
              <a:spcAft>
                <a:spcPct val="0"/>
              </a:spcAft>
              <a:defRPr sz="4400">
                <a:solidFill>
                  <a:srgbClr val="2B2C93"/>
                </a:solidFill>
                <a:latin typeface="Times New Roman" pitchFamily="18" charset="0"/>
              </a:defRPr>
            </a:lvl6pPr>
            <a:lvl7pPr marL="914400" algn="l" rtl="0" fontAlgn="base">
              <a:spcBef>
                <a:spcPct val="0"/>
              </a:spcBef>
              <a:spcAft>
                <a:spcPct val="0"/>
              </a:spcAft>
              <a:defRPr sz="4400">
                <a:solidFill>
                  <a:srgbClr val="2B2C93"/>
                </a:solidFill>
                <a:latin typeface="Times New Roman" pitchFamily="18" charset="0"/>
              </a:defRPr>
            </a:lvl7pPr>
            <a:lvl8pPr marL="1371600" algn="l" rtl="0" fontAlgn="base">
              <a:spcBef>
                <a:spcPct val="0"/>
              </a:spcBef>
              <a:spcAft>
                <a:spcPct val="0"/>
              </a:spcAft>
              <a:defRPr sz="4400">
                <a:solidFill>
                  <a:srgbClr val="2B2C93"/>
                </a:solidFill>
                <a:latin typeface="Times New Roman" pitchFamily="18" charset="0"/>
              </a:defRPr>
            </a:lvl8pPr>
            <a:lvl9pPr marL="1828800" algn="l" rtl="0" fontAlgn="base">
              <a:spcBef>
                <a:spcPct val="0"/>
              </a:spcBef>
              <a:spcAft>
                <a:spcPct val="0"/>
              </a:spcAft>
              <a:defRPr sz="4400">
                <a:solidFill>
                  <a:srgbClr val="2B2C93"/>
                </a:solidFill>
                <a:latin typeface="Times New Roman" pitchFamily="18" charset="0"/>
              </a:defRPr>
            </a:lvl9pPr>
          </a:lstStyle>
          <a:p>
            <a:pPr marL="0" lvl="0" indent="0" rtl="0">
              <a:spcBef>
                <a:spcPts val="0"/>
              </a:spcBef>
              <a:spcAft>
                <a:spcPts val="0"/>
              </a:spcAft>
              <a:buNone/>
            </a:pPr>
            <a:br>
              <a:rPr lang="en-US" b="1" dirty="0">
                <a:solidFill>
                  <a:schemeClr val="dk1"/>
                </a:solidFill>
              </a:rPr>
            </a:br>
            <a:r>
              <a:rPr lang="en-US" sz="3200" b="1" i="1" dirty="0">
                <a:solidFill>
                  <a:schemeClr val="dk1"/>
                </a:solidFill>
              </a:rPr>
              <a:t>LDR ACTIVITIES TIER 3 </a:t>
            </a:r>
            <a:r>
              <a:rPr lang="en-US" sz="2400" b="1" dirty="0">
                <a:solidFill>
                  <a:schemeClr val="bg1">
                    <a:lumMod val="50000"/>
                  </a:schemeClr>
                </a:solidFill>
              </a:rPr>
              <a:t>(example)</a:t>
            </a:r>
            <a:endParaRPr sz="2400" dirty="0">
              <a:solidFill>
                <a:schemeClr val="bg1">
                  <a:lumMod val="50000"/>
                </a:schemeClr>
              </a:solidFill>
            </a:endParaRPr>
          </a:p>
        </p:txBody>
      </p:sp>
      <p:sp>
        <p:nvSpPr>
          <p:cNvPr id="3" name="TextBox 2">
            <a:extLst>
              <a:ext uri="{FF2B5EF4-FFF2-40B4-BE49-F238E27FC236}">
                <a16:creationId xmlns:a16="http://schemas.microsoft.com/office/drawing/2014/main" id="{4FB3E5D7-C39E-60F0-A1ED-74B508DD79D7}"/>
              </a:ext>
            </a:extLst>
          </p:cNvPr>
          <p:cNvSpPr txBox="1"/>
          <p:nvPr/>
        </p:nvSpPr>
        <p:spPr>
          <a:xfrm>
            <a:off x="697828" y="2502566"/>
            <a:ext cx="6191273" cy="2831544"/>
          </a:xfrm>
          <a:prstGeom prst="rect">
            <a:avLst/>
          </a:prstGeom>
          <a:noFill/>
        </p:spPr>
        <p:txBody>
          <a:bodyPr wrap="square" rtlCol="0">
            <a:spAutoFit/>
          </a:bodyPr>
          <a:lstStyle/>
          <a:p>
            <a:pPr>
              <a:spcAft>
                <a:spcPts val="1200"/>
              </a:spcAft>
            </a:pPr>
            <a:endParaRPr lang="en-US" sz="1000" b="1" u="sng" dirty="0"/>
          </a:p>
          <a:p>
            <a:pPr>
              <a:spcAft>
                <a:spcPts val="1200"/>
              </a:spcAft>
            </a:pPr>
            <a:r>
              <a:rPr lang="en-US" sz="2800" b="1" u="sng" dirty="0"/>
              <a:t>FLAG DETAIL TEAM</a:t>
            </a:r>
          </a:p>
          <a:p>
            <a:pPr marL="342900" indent="-342900">
              <a:buClrTx/>
              <a:buFont typeface="Wingdings" panose="05000000000000000000" pitchFamily="2" charset="2"/>
              <a:buChar char="§"/>
            </a:pPr>
            <a:r>
              <a:rPr lang="en-US" sz="2400" b="1" dirty="0">
                <a:solidFill>
                  <a:schemeClr val="tx1"/>
                </a:solidFill>
                <a:latin typeface="+mj-lt"/>
              </a:rPr>
              <a:t>Raises and Lowers US Flag on school days</a:t>
            </a:r>
          </a:p>
          <a:p>
            <a:pPr>
              <a:buClrTx/>
            </a:pPr>
            <a:endParaRPr lang="en-US" sz="800" b="1" dirty="0">
              <a:solidFill>
                <a:schemeClr val="tx1"/>
              </a:solidFill>
              <a:latin typeface="+mj-lt"/>
            </a:endParaRPr>
          </a:p>
          <a:p>
            <a:pPr marL="342900" indent="-342900">
              <a:buClrTx/>
              <a:buFont typeface="Wingdings" panose="05000000000000000000" pitchFamily="2" charset="2"/>
              <a:buChar char="§"/>
            </a:pPr>
            <a:r>
              <a:rPr lang="en-US" sz="2400" b="1" dirty="0">
                <a:latin typeface="+mj-lt"/>
              </a:rPr>
              <a:t>1 Team per Flight</a:t>
            </a:r>
            <a:endParaRPr lang="en-US" sz="2400" b="1" dirty="0">
              <a:solidFill>
                <a:schemeClr val="tx1"/>
              </a:solidFill>
              <a:latin typeface="+mj-lt"/>
            </a:endParaRPr>
          </a:p>
          <a:p>
            <a:pPr>
              <a:buClrTx/>
            </a:pPr>
            <a:endParaRPr lang="en-US" sz="800" b="1" dirty="0">
              <a:solidFill>
                <a:schemeClr val="tx1"/>
              </a:solidFill>
              <a:latin typeface="+mj-lt"/>
            </a:endParaRPr>
          </a:p>
          <a:p>
            <a:pPr marL="342900" indent="-342900">
              <a:buClrTx/>
              <a:buFont typeface="Wingdings" panose="05000000000000000000" pitchFamily="2" charset="2"/>
              <a:buChar char="§"/>
            </a:pPr>
            <a:r>
              <a:rPr lang="en-US" sz="2400" b="1" dirty="0">
                <a:latin typeface="+mj-lt"/>
              </a:rPr>
              <a:t>Alternating Schedule</a:t>
            </a:r>
          </a:p>
          <a:p>
            <a:pPr>
              <a:buClrTx/>
            </a:pPr>
            <a:endParaRPr lang="en-US" sz="800" b="1" dirty="0">
              <a:solidFill>
                <a:schemeClr val="tx1"/>
              </a:solidFill>
              <a:latin typeface="+mj-lt"/>
            </a:endParaRPr>
          </a:p>
          <a:p>
            <a:pPr marL="342900" indent="-342900">
              <a:buFont typeface="Wingdings" panose="05000000000000000000" pitchFamily="2" charset="2"/>
              <a:buChar char="§"/>
            </a:pPr>
            <a:r>
              <a:rPr lang="en-US" sz="2400" b="1" dirty="0"/>
              <a:t>Each event loaded in WINGS | Events</a:t>
            </a:r>
          </a:p>
        </p:txBody>
      </p:sp>
      <p:sp>
        <p:nvSpPr>
          <p:cNvPr id="4" name="TextBox 1">
            <a:extLst>
              <a:ext uri="{FF2B5EF4-FFF2-40B4-BE49-F238E27FC236}">
                <a16:creationId xmlns:a16="http://schemas.microsoft.com/office/drawing/2014/main" id="{9E0B69B7-DFE1-FB67-81E4-2621A39F0076}"/>
              </a:ext>
            </a:extLst>
          </p:cNvPr>
          <p:cNvSpPr txBox="1"/>
          <p:nvPr/>
        </p:nvSpPr>
        <p:spPr>
          <a:xfrm>
            <a:off x="6983506" y="5303322"/>
            <a:ext cx="4114800" cy="338554"/>
          </a:xfrm>
          <a:prstGeom prst="rect">
            <a:avLst/>
          </a:prstGeom>
          <a:noFill/>
        </p:spPr>
        <p:txBody>
          <a:bodyPr wrap="square" rtlCol="0">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r>
              <a:rPr lang="en-US" dirty="0">
                <a:solidFill>
                  <a:schemeClr val="bg1">
                    <a:lumMod val="65000"/>
                  </a:schemeClr>
                </a:solidFill>
                <a:latin typeface="+mj-lt"/>
              </a:rPr>
              <a:t>Example Photo</a:t>
            </a:r>
          </a:p>
        </p:txBody>
      </p:sp>
      <p:sp>
        <p:nvSpPr>
          <p:cNvPr id="6" name="TextBox 5">
            <a:extLst>
              <a:ext uri="{FF2B5EF4-FFF2-40B4-BE49-F238E27FC236}">
                <a16:creationId xmlns:a16="http://schemas.microsoft.com/office/drawing/2014/main" id="{DCC01FBF-36AA-DDBA-A06A-02ED80239608}"/>
              </a:ext>
            </a:extLst>
          </p:cNvPr>
          <p:cNvSpPr txBox="1"/>
          <p:nvPr/>
        </p:nvSpPr>
        <p:spPr>
          <a:xfrm>
            <a:off x="642384" y="1384621"/>
            <a:ext cx="5927648" cy="369332"/>
          </a:xfrm>
          <a:prstGeom prst="rect">
            <a:avLst/>
          </a:prstGeom>
          <a:noFill/>
        </p:spPr>
        <p:txBody>
          <a:bodyPr wrap="none" rtlCol="0">
            <a:spAutoFit/>
          </a:bodyPr>
          <a:lstStyle/>
          <a:p>
            <a:r>
              <a:rPr lang="en-US" b="1" i="1" dirty="0">
                <a:solidFill>
                  <a:schemeClr val="accent6">
                    <a:lumMod val="75000"/>
                  </a:schemeClr>
                </a:solidFill>
              </a:rPr>
              <a:t>Cadet Major Steve Austin - Special Teams Commander </a:t>
            </a:r>
          </a:p>
        </p:txBody>
      </p:sp>
      <p:sp>
        <p:nvSpPr>
          <p:cNvPr id="8" name="TextBox 7">
            <a:extLst>
              <a:ext uri="{FF2B5EF4-FFF2-40B4-BE49-F238E27FC236}">
                <a16:creationId xmlns:a16="http://schemas.microsoft.com/office/drawing/2014/main" id="{E462C015-E7DA-7DA5-071F-304FB2870E5F}"/>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sp>
        <p:nvSpPr>
          <p:cNvPr id="10" name="TextBox 9">
            <a:extLst>
              <a:ext uri="{FF2B5EF4-FFF2-40B4-BE49-F238E27FC236}">
                <a16:creationId xmlns:a16="http://schemas.microsoft.com/office/drawing/2014/main" id="{7F183D2F-6D9F-722D-5B21-891DAA956D39}"/>
              </a:ext>
            </a:extLst>
          </p:cNvPr>
          <p:cNvSpPr txBox="1"/>
          <p:nvPr/>
        </p:nvSpPr>
        <p:spPr>
          <a:xfrm>
            <a:off x="648259" y="1810841"/>
            <a:ext cx="8966589" cy="400110"/>
          </a:xfrm>
          <a:prstGeom prst="rect">
            <a:avLst/>
          </a:prstGeom>
          <a:noFill/>
        </p:spPr>
        <p:txBody>
          <a:bodyPr wrap="square">
            <a:spAutoFit/>
          </a:bodyPr>
          <a:lstStyle/>
          <a:p>
            <a:r>
              <a:rPr lang="en-US" sz="2000" b="1" u="none" strike="noStrike" dirty="0">
                <a:solidFill>
                  <a:srgbClr val="C00000"/>
                </a:solidFill>
                <a:effectLst/>
                <a:latin typeface="Tenorite" panose="00000500000000000000" pitchFamily="2" charset="0"/>
              </a:rPr>
              <a:t>Overview:  Use subsequent slides to highlight individual LDRs as necessary.  </a:t>
            </a:r>
            <a:endParaRPr lang="en-US" sz="2000" dirty="0">
              <a:latin typeface="Tenorite" panose="00000500000000000000" pitchFamily="2" charset="0"/>
            </a:endParaRPr>
          </a:p>
        </p:txBody>
      </p:sp>
      <p:pic>
        <p:nvPicPr>
          <p:cNvPr id="12" name="Picture 11" descr="A picture containing tree, outdoor&#10;&#10;Description automatically generated">
            <a:extLst>
              <a:ext uri="{FF2B5EF4-FFF2-40B4-BE49-F238E27FC236}">
                <a16:creationId xmlns:a16="http://schemas.microsoft.com/office/drawing/2014/main" id="{28503778-DAEA-7DDE-912D-16AB4286B4FB}"/>
              </a:ext>
            </a:extLst>
          </p:cNvPr>
          <p:cNvPicPr>
            <a:picLocks noChangeAspect="1"/>
          </p:cNvPicPr>
          <p:nvPr/>
        </p:nvPicPr>
        <p:blipFill rotWithShape="1">
          <a:blip r:embed="rId2"/>
          <a:srcRect l="903" t="23916" r="28423" b="13946"/>
          <a:stretch/>
        </p:blipFill>
        <p:spPr>
          <a:xfrm rot="5400000">
            <a:off x="7584228" y="2481319"/>
            <a:ext cx="2919522" cy="2786061"/>
          </a:xfrm>
          <a:prstGeom prst="rect">
            <a:avLst/>
          </a:prstGeom>
          <a:effectLst>
            <a:glow rad="101600">
              <a:schemeClr val="bg1">
                <a:lumMod val="50000"/>
                <a:alpha val="60000"/>
              </a:schemeClr>
            </a:glow>
          </a:effectLst>
        </p:spPr>
      </p:pic>
    </p:spTree>
    <p:extLst>
      <p:ext uri="{BB962C8B-B14F-4D97-AF65-F5344CB8AC3E}">
        <p14:creationId xmlns:p14="http://schemas.microsoft.com/office/powerpoint/2010/main" val="3242279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cadets ACROSS campus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6173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651510" y="1326559"/>
            <a:ext cx="11034416" cy="4770537"/>
          </a:xfrm>
          <a:prstGeom prst="rect">
            <a:avLst/>
          </a:prstGeom>
          <a:noFill/>
        </p:spPr>
        <p:txBody>
          <a:bodyPr wrap="square">
            <a:spAutoFit/>
          </a:bodyPr>
          <a:lstStyle/>
          <a:p>
            <a:r>
              <a:rPr lang="en-US" sz="2000" b="1" dirty="0">
                <a:solidFill>
                  <a:srgbClr val="C00000"/>
                </a:solidFill>
                <a:latin typeface="+mj-lt"/>
              </a:rPr>
              <a:t>Overview:  List other school activities i.e., sports, organizations, clubs, etc. in which cadets participate. MUST include number of participates.</a:t>
            </a:r>
            <a:endParaRPr lang="en-US" sz="2000" b="1" i="1" dirty="0"/>
          </a:p>
          <a:p>
            <a:pPr algn="l"/>
            <a:endParaRPr lang="en-US" sz="1200" b="1" i="1" u="sng" dirty="0">
              <a:solidFill>
                <a:srgbClr val="002060"/>
              </a:solidFill>
              <a:latin typeface="+mj-lt"/>
            </a:endParaRPr>
          </a:p>
          <a:p>
            <a:pPr algn="l"/>
            <a:r>
              <a:rPr lang="en-US" sz="3200" b="1" i="1" u="sng" dirty="0">
                <a:solidFill>
                  <a:srgbClr val="002060"/>
                </a:solidFill>
                <a:latin typeface="+mj-lt"/>
              </a:rPr>
              <a:t>SPORTS</a:t>
            </a:r>
            <a:r>
              <a:rPr lang="en-US" sz="3200" b="1" dirty="0">
                <a:solidFill>
                  <a:schemeClr val="tx1"/>
                </a:solidFill>
                <a:latin typeface="+mj-lt"/>
              </a:rPr>
              <a:t> </a:t>
            </a:r>
            <a:r>
              <a:rPr lang="en-US" sz="2400" b="1" dirty="0">
                <a:solidFill>
                  <a:schemeClr val="bg1">
                    <a:lumMod val="50000"/>
                  </a:schemeClr>
                </a:solidFill>
                <a:latin typeface="+mj-lt"/>
              </a:rPr>
              <a:t>(example)</a:t>
            </a:r>
          </a:p>
          <a:p>
            <a:pPr algn="l"/>
            <a:endParaRPr lang="en-US" sz="800" b="1" dirty="0">
              <a:solidFill>
                <a:schemeClr val="tx1"/>
              </a:solidFill>
              <a:latin typeface="+mn-lt"/>
            </a:endParaRPr>
          </a:p>
          <a:p>
            <a:pPr marL="342900" indent="-342900">
              <a:spcAft>
                <a:spcPts val="400"/>
              </a:spcAft>
              <a:buFont typeface="Wingdings" panose="05000000000000000000" pitchFamily="2" charset="2"/>
              <a:buChar char="§"/>
            </a:pPr>
            <a:r>
              <a:rPr lang="en-US" sz="2400" b="1" dirty="0"/>
              <a:t>Football	 	</a:t>
            </a:r>
            <a:r>
              <a:rPr lang="en-US" sz="2400" b="1" i="1" dirty="0"/>
              <a:t>9 cadets</a:t>
            </a:r>
            <a:r>
              <a:rPr lang="en-US" sz="2400" b="1" dirty="0"/>
              <a:t>	</a:t>
            </a:r>
          </a:p>
          <a:p>
            <a:pPr marL="342900" indent="-342900">
              <a:spcAft>
                <a:spcPts val="400"/>
              </a:spcAft>
              <a:buFont typeface="Wingdings" panose="05000000000000000000" pitchFamily="2" charset="2"/>
              <a:buChar char="§"/>
            </a:pPr>
            <a:r>
              <a:rPr lang="en-US" sz="2400" b="1" dirty="0"/>
              <a:t>Cheerleader	4</a:t>
            </a:r>
            <a:r>
              <a:rPr lang="en-US" sz="2400" b="1" i="1" dirty="0"/>
              <a:t> cadets</a:t>
            </a:r>
          </a:p>
          <a:p>
            <a:pPr marL="342900" indent="-342900">
              <a:spcAft>
                <a:spcPts val="400"/>
              </a:spcAft>
              <a:buFont typeface="Wingdings" panose="05000000000000000000" pitchFamily="2" charset="2"/>
              <a:buChar char="§"/>
            </a:pPr>
            <a:r>
              <a:rPr lang="en-US" sz="2400" b="1" dirty="0"/>
              <a:t>Volleyball		</a:t>
            </a:r>
            <a:r>
              <a:rPr lang="en-US" sz="2400" b="1" i="1" dirty="0"/>
              <a:t>3 cadets</a:t>
            </a:r>
            <a:r>
              <a:rPr lang="en-US" sz="2400" b="1" dirty="0"/>
              <a:t>	</a:t>
            </a:r>
          </a:p>
          <a:p>
            <a:pPr>
              <a:spcAft>
                <a:spcPts val="400"/>
              </a:spcAft>
            </a:pPr>
            <a:endParaRPr lang="en-US" sz="800" b="1" i="1" dirty="0"/>
          </a:p>
          <a:p>
            <a:pPr algn="l"/>
            <a:r>
              <a:rPr lang="en-US" sz="3200" b="1" i="1" u="sng" dirty="0">
                <a:solidFill>
                  <a:srgbClr val="C00000"/>
                </a:solidFill>
                <a:latin typeface="+mj-lt"/>
              </a:rPr>
              <a:t>THE ARTS</a:t>
            </a:r>
            <a:r>
              <a:rPr lang="en-US" sz="3200" b="1" i="1" dirty="0">
                <a:solidFill>
                  <a:srgbClr val="C00000"/>
                </a:solidFill>
                <a:latin typeface="+mj-lt"/>
              </a:rPr>
              <a:t> </a:t>
            </a:r>
            <a:r>
              <a:rPr lang="en-US" sz="2400" b="1" dirty="0">
                <a:solidFill>
                  <a:schemeClr val="bg1">
                    <a:lumMod val="50000"/>
                  </a:schemeClr>
                </a:solidFill>
                <a:latin typeface="+mj-lt"/>
              </a:rPr>
              <a:t>(example)</a:t>
            </a:r>
          </a:p>
          <a:p>
            <a:pPr algn="l"/>
            <a:endParaRPr lang="en-US" sz="800" b="1" dirty="0">
              <a:solidFill>
                <a:schemeClr val="tx1"/>
              </a:solidFill>
              <a:latin typeface="+mn-lt"/>
            </a:endParaRPr>
          </a:p>
          <a:p>
            <a:pPr marL="342900" indent="-342900">
              <a:spcAft>
                <a:spcPts val="400"/>
              </a:spcAft>
              <a:buFont typeface="Wingdings" panose="05000000000000000000" pitchFamily="2" charset="2"/>
              <a:buChar char="§"/>
            </a:pPr>
            <a:r>
              <a:rPr lang="en-US" sz="2400" b="1" dirty="0"/>
              <a:t>Band    		</a:t>
            </a:r>
            <a:r>
              <a:rPr lang="en-US" sz="2400" b="1" i="1" dirty="0"/>
              <a:t>13 cadets  </a:t>
            </a:r>
          </a:p>
          <a:p>
            <a:pPr marL="342900" indent="-342900">
              <a:spcAft>
                <a:spcPts val="400"/>
              </a:spcAft>
              <a:buFont typeface="Wingdings" panose="05000000000000000000" pitchFamily="2" charset="2"/>
              <a:buChar char="§"/>
            </a:pPr>
            <a:r>
              <a:rPr lang="en-US" sz="2400" b="1" dirty="0"/>
              <a:t>Choir		</a:t>
            </a:r>
            <a:r>
              <a:rPr lang="en-US" sz="2400" b="1" i="1" dirty="0"/>
              <a:t>3 cadets             </a:t>
            </a:r>
          </a:p>
          <a:p>
            <a:pPr marL="342900" indent="-342900">
              <a:spcAft>
                <a:spcPts val="400"/>
              </a:spcAft>
              <a:buFont typeface="Wingdings" panose="05000000000000000000" pitchFamily="2" charset="2"/>
              <a:buChar char="§"/>
            </a:pPr>
            <a:r>
              <a:rPr lang="en-US" sz="2400" b="1" dirty="0"/>
              <a:t>Drama   		</a:t>
            </a:r>
            <a:r>
              <a:rPr lang="en-US" sz="2400" b="1" i="1" dirty="0"/>
              <a:t>1 cadet</a:t>
            </a:r>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6088333" cy="369332"/>
          </a:xfrm>
          <a:prstGeom prst="rect">
            <a:avLst/>
          </a:prstGeom>
          <a:noFill/>
        </p:spPr>
        <p:txBody>
          <a:bodyPr wrap="none" rtlCol="0">
            <a:spAutoFit/>
          </a:bodyPr>
          <a:lstStyle/>
          <a:p>
            <a:r>
              <a:rPr lang="en-US" b="1" i="1" dirty="0">
                <a:solidFill>
                  <a:schemeClr val="accent6">
                    <a:lumMod val="75000"/>
                  </a:schemeClr>
                </a:solidFill>
              </a:rPr>
              <a:t>Cadet Master Sergeant G.I. Joe – The Real American Hero </a:t>
            </a:r>
          </a:p>
        </p:txBody>
      </p:sp>
      <p:sp>
        <p:nvSpPr>
          <p:cNvPr id="6" name="TextBox 5">
            <a:extLst>
              <a:ext uri="{FF2B5EF4-FFF2-40B4-BE49-F238E27FC236}">
                <a16:creationId xmlns:a16="http://schemas.microsoft.com/office/drawing/2014/main" id="{F7BF531A-2697-16E9-57EC-B8EB9B7E9B90}"/>
              </a:ext>
            </a:extLst>
          </p:cNvPr>
          <p:cNvSpPr txBox="1"/>
          <p:nvPr/>
        </p:nvSpPr>
        <p:spPr>
          <a:xfrm>
            <a:off x="696769" y="6090145"/>
            <a:ext cx="11301661" cy="369332"/>
          </a:xfrm>
          <a:prstGeom prst="rect">
            <a:avLst/>
          </a:prstGeom>
          <a:noFill/>
        </p:spPr>
        <p:txBody>
          <a:bodyPr wrap="square">
            <a:spAutoFit/>
          </a:bodyPr>
          <a:lstStyle/>
          <a:p>
            <a:r>
              <a:rPr lang="en-US" sz="1800" b="1" dirty="0">
                <a:solidFill>
                  <a:srgbClr val="C00000"/>
                </a:solidFill>
              </a:rPr>
              <a:t>N</a:t>
            </a:r>
            <a:r>
              <a:rPr lang="en-US" sz="1800" b="1" dirty="0">
                <a:solidFill>
                  <a:srgbClr val="C00000"/>
                </a:solidFill>
                <a:latin typeface="+mn-lt"/>
              </a:rPr>
              <a:t>OTE:  You can enhance slides with photos of cadets performing activities.</a:t>
            </a:r>
          </a:p>
        </p:txBody>
      </p:sp>
      <p:sp>
        <p:nvSpPr>
          <p:cNvPr id="7" name="TextBox 6">
            <a:extLst>
              <a:ext uri="{FF2B5EF4-FFF2-40B4-BE49-F238E27FC236}">
                <a16:creationId xmlns:a16="http://schemas.microsoft.com/office/drawing/2014/main" id="{1A54D465-A2C0-DB17-505F-95E10E57FE82}"/>
              </a:ext>
            </a:extLst>
          </p:cNvPr>
          <p:cNvSpPr txBox="1"/>
          <p:nvPr/>
        </p:nvSpPr>
        <p:spPr>
          <a:xfrm>
            <a:off x="5454560" y="1630625"/>
            <a:ext cx="6324598" cy="3990836"/>
          </a:xfrm>
          <a:prstGeom prst="rect">
            <a:avLst/>
          </a:prstGeom>
          <a:noFill/>
        </p:spPr>
        <p:txBody>
          <a:bodyPr wrap="square">
            <a:spAutoFit/>
          </a:bodyPr>
          <a:lstStyle/>
          <a:p>
            <a:pPr algn="l"/>
            <a:endParaRPr lang="en-US" sz="3200" b="1" i="1" u="sng" dirty="0">
              <a:solidFill>
                <a:srgbClr val="7030A0"/>
              </a:solidFill>
              <a:latin typeface="+mj-lt"/>
            </a:endParaRPr>
          </a:p>
          <a:p>
            <a:pPr algn="l"/>
            <a:r>
              <a:rPr lang="en-US" sz="3200" b="1" i="1" u="sng" dirty="0">
                <a:solidFill>
                  <a:srgbClr val="7030A0"/>
                </a:solidFill>
                <a:latin typeface="+mj-lt"/>
              </a:rPr>
              <a:t>ORGANIZATIONS</a:t>
            </a:r>
            <a:r>
              <a:rPr lang="en-US" sz="3200" b="1" i="1" dirty="0">
                <a:solidFill>
                  <a:srgbClr val="7030A0"/>
                </a:solidFill>
                <a:latin typeface="+mj-lt"/>
              </a:rPr>
              <a:t> </a:t>
            </a:r>
            <a:r>
              <a:rPr lang="en-US" sz="2400" b="1" dirty="0">
                <a:solidFill>
                  <a:schemeClr val="bg1">
                    <a:lumMod val="50000"/>
                  </a:schemeClr>
                </a:solidFill>
                <a:latin typeface="+mj-lt"/>
              </a:rPr>
              <a:t>(example)</a:t>
            </a:r>
          </a:p>
          <a:p>
            <a:pPr algn="l"/>
            <a:endParaRPr lang="en-US" sz="800" b="1" dirty="0">
              <a:solidFill>
                <a:schemeClr val="tx1"/>
              </a:solidFill>
              <a:latin typeface="+mn-lt"/>
            </a:endParaRPr>
          </a:p>
          <a:p>
            <a:pPr marL="342900" indent="-342900">
              <a:spcAft>
                <a:spcPts val="400"/>
              </a:spcAft>
              <a:buFont typeface="Wingdings" panose="05000000000000000000" pitchFamily="2" charset="2"/>
              <a:buChar char="§"/>
            </a:pPr>
            <a:r>
              <a:rPr lang="en-US" sz="2400" b="1" dirty="0"/>
              <a:t>National Honor Society</a:t>
            </a:r>
            <a:r>
              <a:rPr lang="en-US" sz="2400" b="1" i="1" dirty="0"/>
              <a:t>		6 cadets</a:t>
            </a:r>
            <a:endParaRPr lang="en-US" sz="2400" b="1" dirty="0"/>
          </a:p>
          <a:p>
            <a:pPr marL="342900" indent="-342900">
              <a:spcAft>
                <a:spcPts val="400"/>
              </a:spcAft>
              <a:buFont typeface="Wingdings" panose="05000000000000000000" pitchFamily="2" charset="2"/>
              <a:buChar char="§"/>
            </a:pPr>
            <a:r>
              <a:rPr lang="en-US" sz="2400" b="1" dirty="0"/>
              <a:t>Student Government		</a:t>
            </a:r>
            <a:r>
              <a:rPr lang="en-US" sz="2400" b="1" i="1" dirty="0"/>
              <a:t>3 cadets</a:t>
            </a:r>
          </a:p>
          <a:p>
            <a:pPr marL="342900" indent="-342900">
              <a:spcAft>
                <a:spcPts val="400"/>
              </a:spcAft>
              <a:buFont typeface="Wingdings" panose="05000000000000000000" pitchFamily="2" charset="2"/>
              <a:buChar char="§"/>
            </a:pPr>
            <a:r>
              <a:rPr lang="en-US" sz="2400" b="1" dirty="0"/>
              <a:t>Future Farmers of America	2</a:t>
            </a:r>
            <a:r>
              <a:rPr lang="en-US" sz="2400" b="1" i="1" dirty="0"/>
              <a:t> cadets</a:t>
            </a:r>
            <a:endParaRPr lang="en-US" sz="2400" b="1" dirty="0"/>
          </a:p>
          <a:p>
            <a:pPr algn="l"/>
            <a:endParaRPr lang="en-US" sz="800" b="1" u="sng" dirty="0">
              <a:solidFill>
                <a:srgbClr val="C00000"/>
              </a:solidFill>
              <a:latin typeface="+mj-lt"/>
            </a:endParaRPr>
          </a:p>
          <a:p>
            <a:pPr algn="l"/>
            <a:r>
              <a:rPr lang="en-US" sz="3200" b="1" i="1" u="sng" dirty="0">
                <a:solidFill>
                  <a:schemeClr val="accent5">
                    <a:lumMod val="75000"/>
                  </a:schemeClr>
                </a:solidFill>
                <a:latin typeface="+mj-lt"/>
              </a:rPr>
              <a:t>CLUBS</a:t>
            </a:r>
            <a:r>
              <a:rPr lang="en-US" sz="3200" b="1" i="1" dirty="0">
                <a:solidFill>
                  <a:schemeClr val="accent5">
                    <a:lumMod val="75000"/>
                  </a:schemeClr>
                </a:solidFill>
                <a:latin typeface="+mj-lt"/>
              </a:rPr>
              <a:t> </a:t>
            </a:r>
            <a:r>
              <a:rPr lang="en-US" sz="2400" b="1" dirty="0">
                <a:solidFill>
                  <a:schemeClr val="bg1">
                    <a:lumMod val="50000"/>
                  </a:schemeClr>
                </a:solidFill>
                <a:latin typeface="+mj-lt"/>
              </a:rPr>
              <a:t>(example)</a:t>
            </a:r>
          </a:p>
          <a:p>
            <a:pPr algn="l"/>
            <a:endParaRPr lang="en-US" sz="800" b="1" dirty="0">
              <a:solidFill>
                <a:schemeClr val="tx1"/>
              </a:solidFill>
              <a:latin typeface="+mn-lt"/>
            </a:endParaRPr>
          </a:p>
          <a:p>
            <a:pPr marL="342900" indent="-342900">
              <a:spcAft>
                <a:spcPts val="400"/>
              </a:spcAft>
              <a:buFont typeface="Wingdings" panose="05000000000000000000" pitchFamily="2" charset="2"/>
              <a:buChar char="§"/>
            </a:pPr>
            <a:r>
              <a:rPr lang="en-US" sz="2400" b="1" dirty="0"/>
              <a:t>Debate Team   			2</a:t>
            </a:r>
            <a:r>
              <a:rPr lang="en-US" sz="2400" b="1" i="1" dirty="0"/>
              <a:t> cadets</a:t>
            </a:r>
          </a:p>
          <a:p>
            <a:pPr marL="342900" indent="-342900">
              <a:spcAft>
                <a:spcPts val="400"/>
              </a:spcAft>
              <a:buFont typeface="Wingdings" panose="05000000000000000000" pitchFamily="2" charset="2"/>
              <a:buChar char="§"/>
            </a:pPr>
            <a:r>
              <a:rPr lang="en-US" sz="2400" b="1" dirty="0"/>
              <a:t>Chess</a:t>
            </a:r>
            <a:r>
              <a:rPr lang="en-US" sz="2400" b="1" i="1" dirty="0"/>
              <a:t>				1 cadet</a:t>
            </a:r>
          </a:p>
        </p:txBody>
      </p:sp>
      <p:sp>
        <p:nvSpPr>
          <p:cNvPr id="8" name="TextBox 7">
            <a:extLst>
              <a:ext uri="{FF2B5EF4-FFF2-40B4-BE49-F238E27FC236}">
                <a16:creationId xmlns:a16="http://schemas.microsoft.com/office/drawing/2014/main" id="{16752A3B-6229-9F6E-643E-2F9A95A2C7A4}"/>
              </a:ext>
            </a:extLst>
          </p:cNvPr>
          <p:cNvSpPr txBox="1"/>
          <p:nvPr/>
        </p:nvSpPr>
        <p:spPr>
          <a:xfrm>
            <a:off x="9849228" y="564558"/>
            <a:ext cx="1836698" cy="400110"/>
          </a:xfrm>
          <a:prstGeom prst="rect">
            <a:avLst/>
          </a:prstGeom>
          <a:solidFill>
            <a:srgbClr val="C00000"/>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MANDATORY</a:t>
            </a:r>
          </a:p>
        </p:txBody>
      </p:sp>
    </p:spTree>
    <p:extLst>
      <p:ext uri="{BB962C8B-B14F-4D97-AF65-F5344CB8AC3E}">
        <p14:creationId xmlns:p14="http://schemas.microsoft.com/office/powerpoint/2010/main" val="3050077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unit achievements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6571030" cy="369332"/>
          </a:xfrm>
          <a:prstGeom prst="rect">
            <a:avLst/>
          </a:prstGeom>
          <a:noFill/>
        </p:spPr>
        <p:txBody>
          <a:bodyPr wrap="none" rtlCol="0">
            <a:spAutoFit/>
          </a:bodyPr>
          <a:lstStyle/>
          <a:p>
            <a:r>
              <a:rPr lang="en-US" b="1" i="1" dirty="0">
                <a:solidFill>
                  <a:schemeClr val="accent6">
                    <a:lumMod val="75000"/>
                  </a:schemeClr>
                </a:solidFill>
              </a:rPr>
              <a:t>Cadet Lieutenant Colonel Charlie Brown - Deputy Commander </a:t>
            </a:r>
          </a:p>
        </p:txBody>
      </p:sp>
      <p:sp>
        <p:nvSpPr>
          <p:cNvPr id="7" name="Title 1">
            <a:extLst>
              <a:ext uri="{FF2B5EF4-FFF2-40B4-BE49-F238E27FC236}">
                <a16:creationId xmlns:a16="http://schemas.microsoft.com/office/drawing/2014/main" id="{4E3A3BC5-936C-3C56-57A5-0534BC37EA94}"/>
              </a:ext>
            </a:extLst>
          </p:cNvPr>
          <p:cNvSpPr txBox="1">
            <a:spLocks/>
          </p:cNvSpPr>
          <p:nvPr/>
        </p:nvSpPr>
        <p:spPr>
          <a:xfrm>
            <a:off x="652514" y="1159373"/>
            <a:ext cx="8732117" cy="87104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l"/>
            <a:r>
              <a:rPr lang="en-US" sz="3300" b="1" i="1" dirty="0">
                <a:solidFill>
                  <a:srgbClr val="C00000"/>
                </a:solidFill>
              </a:rPr>
              <a:t>“WE ARE CONTINUOUS AWARD WINNERS!”</a:t>
            </a:r>
            <a:r>
              <a:rPr lang="en-US" sz="3200" b="1" dirty="0">
                <a:solidFill>
                  <a:srgbClr val="C00000"/>
                </a:solidFill>
              </a:rPr>
              <a:t> </a:t>
            </a:r>
            <a:endParaRPr lang="en-US" sz="2500" b="1" dirty="0">
              <a:solidFill>
                <a:srgbClr val="C00000"/>
              </a:solidFill>
            </a:endParaRPr>
          </a:p>
        </p:txBody>
      </p:sp>
      <p:sp>
        <p:nvSpPr>
          <p:cNvPr id="8" name="Content Placeholder 4">
            <a:extLst>
              <a:ext uri="{FF2B5EF4-FFF2-40B4-BE49-F238E27FC236}">
                <a16:creationId xmlns:a16="http://schemas.microsoft.com/office/drawing/2014/main" id="{9BB07553-6BAB-E444-174D-C3354CFD654F}"/>
              </a:ext>
            </a:extLst>
          </p:cNvPr>
          <p:cNvSpPr txBox="1">
            <a:spLocks/>
          </p:cNvSpPr>
          <p:nvPr/>
        </p:nvSpPr>
        <p:spPr>
          <a:xfrm>
            <a:off x="822960" y="1780724"/>
            <a:ext cx="4806315" cy="45493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b="1" dirty="0"/>
              <a:t>#1 Unit in our State!                          AFA Chapter 102 Outstanding AFJROTC Unit of the Year Award </a:t>
            </a:r>
          </a:p>
          <a:p>
            <a:pPr marL="0" indent="0" algn="ctr">
              <a:buFont typeface="Arial" panose="020B0604020202020204" pitchFamily="34" charset="0"/>
              <a:buNone/>
            </a:pPr>
            <a:endParaRPr lang="en-US" sz="2400" dirty="0">
              <a:solidFill>
                <a:srgbClr val="002060"/>
              </a:solidFill>
            </a:endParaRPr>
          </a:p>
        </p:txBody>
      </p:sp>
      <p:pic>
        <p:nvPicPr>
          <p:cNvPr id="9" name="Picture 8">
            <a:extLst>
              <a:ext uri="{FF2B5EF4-FFF2-40B4-BE49-F238E27FC236}">
                <a16:creationId xmlns:a16="http://schemas.microsoft.com/office/drawing/2014/main" id="{174DAEAB-92AB-8A76-1BBA-4F9F1334E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571" y="2827421"/>
            <a:ext cx="4114800" cy="3651691"/>
          </a:xfrm>
          <a:prstGeom prst="rect">
            <a:avLst/>
          </a:prstGeom>
          <a:ln>
            <a:noFill/>
          </a:ln>
          <a:effectLst>
            <a:glow rad="139700">
              <a:schemeClr val="accent1">
                <a:satMod val="175000"/>
                <a:alpha val="40000"/>
              </a:schemeClr>
            </a:glow>
          </a:effectLst>
          <a:scene3d>
            <a:camera prst="orthographicFront">
              <a:rot lat="0" lon="0" rev="0"/>
            </a:camera>
            <a:lightRig rig="contrasting" dir="t">
              <a:rot lat="0" lon="0" rev="1500000"/>
            </a:lightRig>
          </a:scene3d>
          <a:sp3d prstMaterial="metal">
            <a:bevelT w="88900" h="88900"/>
          </a:sp3d>
        </p:spPr>
      </p:pic>
      <p:pic>
        <p:nvPicPr>
          <p:cNvPr id="10" name="Picture 9" descr="disting unit.jpg">
            <a:extLst>
              <a:ext uri="{FF2B5EF4-FFF2-40B4-BE49-F238E27FC236}">
                <a16:creationId xmlns:a16="http://schemas.microsoft.com/office/drawing/2014/main" id="{7FF58FBF-951A-2221-AC17-A3B14AEE4956}"/>
              </a:ext>
            </a:extLst>
          </p:cNvPr>
          <p:cNvPicPr>
            <a:picLocks noChangeAspect="1"/>
          </p:cNvPicPr>
          <p:nvPr/>
        </p:nvPicPr>
        <p:blipFill>
          <a:blip r:embed="rId3" cstate="print"/>
          <a:stretch>
            <a:fillRect/>
          </a:stretch>
        </p:blipFill>
        <p:spPr>
          <a:xfrm>
            <a:off x="7627546" y="2704851"/>
            <a:ext cx="2057400" cy="602165"/>
          </a:xfrm>
          <a:prstGeom prst="rect">
            <a:avLst/>
          </a:prstGeom>
        </p:spPr>
      </p:pic>
      <p:pic>
        <p:nvPicPr>
          <p:cNvPr id="12" name="Picture 11" descr="1280px-Ribbon,_Outstanding_Organization_Award_svg.png">
            <a:extLst>
              <a:ext uri="{FF2B5EF4-FFF2-40B4-BE49-F238E27FC236}">
                <a16:creationId xmlns:a16="http://schemas.microsoft.com/office/drawing/2014/main" id="{D08DCFA5-4193-56AC-8922-BC02EB70E99B}"/>
              </a:ext>
            </a:extLst>
          </p:cNvPr>
          <p:cNvPicPr>
            <a:picLocks noChangeAspect="1"/>
          </p:cNvPicPr>
          <p:nvPr/>
        </p:nvPicPr>
        <p:blipFill>
          <a:blip r:embed="rId4" cstate="print"/>
          <a:stretch>
            <a:fillRect/>
          </a:stretch>
        </p:blipFill>
        <p:spPr>
          <a:xfrm>
            <a:off x="7650524" y="4751977"/>
            <a:ext cx="2057399" cy="571559"/>
          </a:xfrm>
          <a:prstGeom prst="rect">
            <a:avLst/>
          </a:prstGeom>
        </p:spPr>
      </p:pic>
      <p:sp>
        <p:nvSpPr>
          <p:cNvPr id="13" name="TextBox 12">
            <a:extLst>
              <a:ext uri="{FF2B5EF4-FFF2-40B4-BE49-F238E27FC236}">
                <a16:creationId xmlns:a16="http://schemas.microsoft.com/office/drawing/2014/main" id="{6A814C88-4278-4C6C-3DB0-BB32989AB631}"/>
              </a:ext>
            </a:extLst>
          </p:cNvPr>
          <p:cNvSpPr txBox="1"/>
          <p:nvPr/>
        </p:nvSpPr>
        <p:spPr>
          <a:xfrm>
            <a:off x="6411268" y="2165682"/>
            <a:ext cx="4528740" cy="461665"/>
          </a:xfrm>
          <a:prstGeom prst="rect">
            <a:avLst/>
          </a:prstGeom>
          <a:noFill/>
        </p:spPr>
        <p:txBody>
          <a:bodyPr wrap="none" rtlCol="0">
            <a:spAutoFit/>
          </a:bodyPr>
          <a:lstStyle/>
          <a:p>
            <a:r>
              <a:rPr lang="en-US" sz="2400" b="1" dirty="0"/>
              <a:t>10x AFJROTC Distinguished Unit </a:t>
            </a:r>
          </a:p>
        </p:txBody>
      </p:sp>
      <p:sp>
        <p:nvSpPr>
          <p:cNvPr id="15" name="TextBox 14">
            <a:extLst>
              <a:ext uri="{FF2B5EF4-FFF2-40B4-BE49-F238E27FC236}">
                <a16:creationId xmlns:a16="http://schemas.microsoft.com/office/drawing/2014/main" id="{A6EE24D3-6DB9-2135-A22D-A83E3EC46C28}"/>
              </a:ext>
            </a:extLst>
          </p:cNvPr>
          <p:cNvSpPr txBox="1"/>
          <p:nvPr/>
        </p:nvSpPr>
        <p:spPr>
          <a:xfrm>
            <a:off x="6030253" y="4203037"/>
            <a:ext cx="5375639" cy="461665"/>
          </a:xfrm>
          <a:prstGeom prst="rect">
            <a:avLst/>
          </a:prstGeom>
          <a:noFill/>
        </p:spPr>
        <p:txBody>
          <a:bodyPr wrap="none" rtlCol="0">
            <a:spAutoFit/>
          </a:bodyPr>
          <a:lstStyle/>
          <a:p>
            <a:r>
              <a:rPr lang="en-US" sz="2400" b="1" dirty="0"/>
              <a:t>2x AFJROTC Outstanding Organization </a:t>
            </a:r>
          </a:p>
        </p:txBody>
      </p:sp>
      <p:sp>
        <p:nvSpPr>
          <p:cNvPr id="16" name="TextBox 15">
            <a:extLst>
              <a:ext uri="{FF2B5EF4-FFF2-40B4-BE49-F238E27FC236}">
                <a16:creationId xmlns:a16="http://schemas.microsoft.com/office/drawing/2014/main" id="{78A5BD9F-D23F-EDD8-CB5F-215A00C93C74}"/>
              </a:ext>
            </a:extLst>
          </p:cNvPr>
          <p:cNvSpPr txBox="1"/>
          <p:nvPr/>
        </p:nvSpPr>
        <p:spPr>
          <a:xfrm>
            <a:off x="6651899" y="5414216"/>
            <a:ext cx="4069319" cy="461665"/>
          </a:xfrm>
          <a:prstGeom prst="rect">
            <a:avLst/>
          </a:prstGeom>
          <a:noFill/>
        </p:spPr>
        <p:txBody>
          <a:bodyPr wrap="none" rtlCol="0">
            <a:spAutoFit/>
          </a:bodyPr>
          <a:lstStyle/>
          <a:p>
            <a:r>
              <a:rPr lang="en-US" sz="2400" b="1" dirty="0"/>
              <a:t>Last Awarded: AY 201x-201x</a:t>
            </a:r>
          </a:p>
        </p:txBody>
      </p:sp>
      <p:sp>
        <p:nvSpPr>
          <p:cNvPr id="17" name="TextBox 16">
            <a:extLst>
              <a:ext uri="{FF2B5EF4-FFF2-40B4-BE49-F238E27FC236}">
                <a16:creationId xmlns:a16="http://schemas.microsoft.com/office/drawing/2014/main" id="{F0A112CE-41BF-0860-A35A-121871E2AA2F}"/>
              </a:ext>
            </a:extLst>
          </p:cNvPr>
          <p:cNvSpPr txBox="1"/>
          <p:nvPr/>
        </p:nvSpPr>
        <p:spPr>
          <a:xfrm>
            <a:off x="6671948" y="3388897"/>
            <a:ext cx="4069319" cy="461665"/>
          </a:xfrm>
          <a:prstGeom prst="rect">
            <a:avLst/>
          </a:prstGeom>
          <a:noFill/>
        </p:spPr>
        <p:txBody>
          <a:bodyPr wrap="none" rtlCol="0">
            <a:spAutoFit/>
          </a:bodyPr>
          <a:lstStyle/>
          <a:p>
            <a:r>
              <a:rPr lang="en-US" sz="2400" b="1" dirty="0"/>
              <a:t>Last Awarded: AY 202x-202x</a:t>
            </a:r>
          </a:p>
        </p:txBody>
      </p:sp>
      <p:sp>
        <p:nvSpPr>
          <p:cNvPr id="18" name="TextBox 1">
            <a:extLst>
              <a:ext uri="{FF2B5EF4-FFF2-40B4-BE49-F238E27FC236}">
                <a16:creationId xmlns:a16="http://schemas.microsoft.com/office/drawing/2014/main" id="{D4FD2BC4-891F-6372-251B-60264E53F854}"/>
              </a:ext>
            </a:extLst>
          </p:cNvPr>
          <p:cNvSpPr txBox="1"/>
          <p:nvPr/>
        </p:nvSpPr>
        <p:spPr>
          <a:xfrm>
            <a:off x="1100050" y="6460014"/>
            <a:ext cx="4114800" cy="338554"/>
          </a:xfrm>
          <a:prstGeom prst="rect">
            <a:avLst/>
          </a:prstGeom>
          <a:noFill/>
        </p:spPr>
        <p:txBody>
          <a:bodyPr wrap="square" rtlCol="0">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r>
              <a:rPr lang="en-US" dirty="0">
                <a:solidFill>
                  <a:schemeClr val="bg1">
                    <a:lumMod val="65000"/>
                  </a:schemeClr>
                </a:solidFill>
                <a:latin typeface="+mj-lt"/>
              </a:rPr>
              <a:t>Example Photo</a:t>
            </a:r>
          </a:p>
        </p:txBody>
      </p:sp>
      <p:sp>
        <p:nvSpPr>
          <p:cNvPr id="20" name="TextBox 19">
            <a:extLst>
              <a:ext uri="{FF2B5EF4-FFF2-40B4-BE49-F238E27FC236}">
                <a16:creationId xmlns:a16="http://schemas.microsoft.com/office/drawing/2014/main" id="{3BE8075E-BE1C-C756-50F8-139E7D2B338A}"/>
              </a:ext>
            </a:extLst>
          </p:cNvPr>
          <p:cNvSpPr txBox="1"/>
          <p:nvPr/>
        </p:nvSpPr>
        <p:spPr>
          <a:xfrm>
            <a:off x="9092896" y="1355368"/>
            <a:ext cx="6106026" cy="461665"/>
          </a:xfrm>
          <a:prstGeom prst="rect">
            <a:avLst/>
          </a:prstGeom>
          <a:noFill/>
        </p:spPr>
        <p:txBody>
          <a:bodyPr wrap="square">
            <a:spAutoFit/>
          </a:bodyPr>
          <a:lstStyle/>
          <a:p>
            <a:r>
              <a:rPr lang="en-US" sz="2400" b="1" dirty="0">
                <a:solidFill>
                  <a:schemeClr val="bg1">
                    <a:lumMod val="50000"/>
                  </a:schemeClr>
                </a:solidFill>
              </a:rPr>
              <a:t>(examples)</a:t>
            </a:r>
            <a:endParaRPr lang="en-US" sz="2400" dirty="0">
              <a:solidFill>
                <a:schemeClr val="bg1">
                  <a:lumMod val="50000"/>
                </a:schemeClr>
              </a:solidFill>
            </a:endParaRPr>
          </a:p>
        </p:txBody>
      </p:sp>
      <p:sp>
        <p:nvSpPr>
          <p:cNvPr id="4" name="TextBox 3">
            <a:extLst>
              <a:ext uri="{FF2B5EF4-FFF2-40B4-BE49-F238E27FC236}">
                <a16:creationId xmlns:a16="http://schemas.microsoft.com/office/drawing/2014/main" id="{6951DD54-D64B-E524-18FD-108B1B893B30}"/>
              </a:ext>
            </a:extLst>
          </p:cNvPr>
          <p:cNvSpPr txBox="1"/>
          <p:nvPr/>
        </p:nvSpPr>
        <p:spPr>
          <a:xfrm>
            <a:off x="9849228" y="564558"/>
            <a:ext cx="1836698" cy="400110"/>
          </a:xfrm>
          <a:prstGeom prst="rect">
            <a:avLst/>
          </a:prstGeom>
          <a:solidFill>
            <a:schemeClr val="bg1">
              <a:lumMod val="50000"/>
            </a:schemeClr>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OPTIONAL</a:t>
            </a:r>
          </a:p>
        </p:txBody>
      </p:sp>
    </p:spTree>
    <p:extLst>
      <p:ext uri="{BB962C8B-B14F-4D97-AF65-F5344CB8AC3E}">
        <p14:creationId xmlns:p14="http://schemas.microsoft.com/office/powerpoint/2010/main" val="387354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cadet accomplishments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6506909" cy="369332"/>
          </a:xfrm>
          <a:prstGeom prst="rect">
            <a:avLst/>
          </a:prstGeom>
          <a:noFill/>
        </p:spPr>
        <p:txBody>
          <a:bodyPr wrap="none" rtlCol="0">
            <a:spAutoFit/>
          </a:bodyPr>
          <a:lstStyle/>
          <a:p>
            <a:r>
              <a:rPr lang="en-US" b="1" i="1" dirty="0">
                <a:solidFill>
                  <a:schemeClr val="accent6">
                    <a:lumMod val="75000"/>
                  </a:schemeClr>
                </a:solidFill>
              </a:rPr>
              <a:t>Cadet Lieutenant Colonel Charlie Brown - Deputy Commander</a:t>
            </a:r>
          </a:p>
        </p:txBody>
      </p:sp>
      <p:sp>
        <p:nvSpPr>
          <p:cNvPr id="7" name="Title 1">
            <a:extLst>
              <a:ext uri="{FF2B5EF4-FFF2-40B4-BE49-F238E27FC236}">
                <a16:creationId xmlns:a16="http://schemas.microsoft.com/office/drawing/2014/main" id="{4E3A3BC5-936C-3C56-57A5-0534BC37EA94}"/>
              </a:ext>
            </a:extLst>
          </p:cNvPr>
          <p:cNvSpPr txBox="1">
            <a:spLocks/>
          </p:cNvSpPr>
          <p:nvPr/>
        </p:nvSpPr>
        <p:spPr>
          <a:xfrm>
            <a:off x="652515" y="1147341"/>
            <a:ext cx="6590496" cy="87104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l"/>
            <a:r>
              <a:rPr lang="en-US" sz="3200" b="1" i="1" dirty="0">
                <a:solidFill>
                  <a:srgbClr val="C00000"/>
                </a:solidFill>
              </a:rPr>
              <a:t>“WE DEVELOP FUTURE LEADERS!” </a:t>
            </a:r>
          </a:p>
        </p:txBody>
      </p:sp>
      <p:sp>
        <p:nvSpPr>
          <p:cNvPr id="6" name="Content Placeholder 4">
            <a:extLst>
              <a:ext uri="{FF2B5EF4-FFF2-40B4-BE49-F238E27FC236}">
                <a16:creationId xmlns:a16="http://schemas.microsoft.com/office/drawing/2014/main" id="{5FA98ED6-BAE0-1E05-07A4-63F6F6478ACF}"/>
              </a:ext>
            </a:extLst>
          </p:cNvPr>
          <p:cNvSpPr txBox="1">
            <a:spLocks/>
          </p:cNvSpPr>
          <p:nvPr/>
        </p:nvSpPr>
        <p:spPr>
          <a:xfrm>
            <a:off x="1087656" y="1961204"/>
            <a:ext cx="4806315" cy="45493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Cadets capture 9 Leadership Trophies at 202x CLC </a:t>
            </a:r>
          </a:p>
          <a:p>
            <a:pPr marL="0" indent="0" algn="ctr">
              <a:buFont typeface="Arial" panose="020B0604020202020204" pitchFamily="34" charset="0"/>
              <a:buNone/>
            </a:pPr>
            <a:r>
              <a:rPr lang="en-US" sz="2400" dirty="0">
                <a:solidFill>
                  <a:srgbClr val="002060"/>
                </a:solidFill>
              </a:rPr>
              <a:t>v</a:t>
            </a:r>
          </a:p>
        </p:txBody>
      </p:sp>
      <p:pic>
        <p:nvPicPr>
          <p:cNvPr id="11" name="Picture 10">
            <a:extLst>
              <a:ext uri="{FF2B5EF4-FFF2-40B4-BE49-F238E27FC236}">
                <a16:creationId xmlns:a16="http://schemas.microsoft.com/office/drawing/2014/main" id="{243744F7-5920-3297-674F-292BE1572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871" y="2762814"/>
            <a:ext cx="4351866" cy="3463216"/>
          </a:xfrm>
          <a:prstGeom prst="rect">
            <a:avLst/>
          </a:prstGeom>
          <a:solidFill>
            <a:srgbClr val="0066FF"/>
          </a:solidFill>
          <a:ln w="57150">
            <a:solidFill>
              <a:schemeClr val="accent2"/>
            </a:solid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p:spPr>
      </p:pic>
      <p:sp>
        <p:nvSpPr>
          <p:cNvPr id="14" name="TextBox 1">
            <a:extLst>
              <a:ext uri="{FF2B5EF4-FFF2-40B4-BE49-F238E27FC236}">
                <a16:creationId xmlns:a16="http://schemas.microsoft.com/office/drawing/2014/main" id="{897252A0-6939-6333-9834-54DC9607AB82}"/>
              </a:ext>
            </a:extLst>
          </p:cNvPr>
          <p:cNvSpPr txBox="1"/>
          <p:nvPr/>
        </p:nvSpPr>
        <p:spPr>
          <a:xfrm>
            <a:off x="8270876" y="6315626"/>
            <a:ext cx="4114800" cy="338554"/>
          </a:xfrm>
          <a:prstGeom prst="rect">
            <a:avLst/>
          </a:prstGeom>
          <a:noFill/>
        </p:spPr>
        <p:txBody>
          <a:bodyPr wrap="square" rtlCol="0">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r>
              <a:rPr lang="en-US" dirty="0">
                <a:solidFill>
                  <a:schemeClr val="bg1">
                    <a:lumMod val="65000"/>
                  </a:schemeClr>
                </a:solidFill>
                <a:latin typeface="+mj-lt"/>
              </a:rPr>
              <a:t>Example Photos</a:t>
            </a:r>
          </a:p>
        </p:txBody>
      </p:sp>
      <p:sp>
        <p:nvSpPr>
          <p:cNvPr id="18" name="Content Placeholder 4">
            <a:extLst>
              <a:ext uri="{FF2B5EF4-FFF2-40B4-BE49-F238E27FC236}">
                <a16:creationId xmlns:a16="http://schemas.microsoft.com/office/drawing/2014/main" id="{FD49160A-680D-C497-E552-12CBEF602A15}"/>
              </a:ext>
            </a:extLst>
          </p:cNvPr>
          <p:cNvSpPr txBox="1">
            <a:spLocks/>
          </p:cNvSpPr>
          <p:nvPr/>
        </p:nvSpPr>
        <p:spPr>
          <a:xfrm>
            <a:off x="6449738" y="1969221"/>
            <a:ext cx="4806315" cy="45493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Cadets attend LIONS CLUB  Leadership Forum at State Univ</a:t>
            </a:r>
          </a:p>
          <a:p>
            <a:pPr marL="0" indent="0" algn="ctr">
              <a:buFont typeface="Arial" panose="020B0604020202020204" pitchFamily="34" charset="0"/>
              <a:buNone/>
            </a:pPr>
            <a:endParaRPr lang="en-US" sz="2400" dirty="0">
              <a:solidFill>
                <a:srgbClr val="002060"/>
              </a:solidFill>
            </a:endParaRPr>
          </a:p>
        </p:txBody>
      </p:sp>
      <p:pic>
        <p:nvPicPr>
          <p:cNvPr id="19" name="Picture 18">
            <a:extLst>
              <a:ext uri="{FF2B5EF4-FFF2-40B4-BE49-F238E27FC236}">
                <a16:creationId xmlns:a16="http://schemas.microsoft.com/office/drawing/2014/main" id="{F9FAA94D-306A-2E6C-A778-C5215D97E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593" y="2774840"/>
            <a:ext cx="4351866" cy="3475251"/>
          </a:xfrm>
          <a:prstGeom prst="rect">
            <a:avLst/>
          </a:prstGeom>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0" name="TextBox 19">
            <a:extLst>
              <a:ext uri="{FF2B5EF4-FFF2-40B4-BE49-F238E27FC236}">
                <a16:creationId xmlns:a16="http://schemas.microsoft.com/office/drawing/2014/main" id="{D86F3B56-7B56-7C47-2EF3-5B9913AB8275}"/>
              </a:ext>
            </a:extLst>
          </p:cNvPr>
          <p:cNvSpPr txBox="1"/>
          <p:nvPr/>
        </p:nvSpPr>
        <p:spPr>
          <a:xfrm>
            <a:off x="7076402" y="1355368"/>
            <a:ext cx="6106026" cy="461665"/>
          </a:xfrm>
          <a:prstGeom prst="rect">
            <a:avLst/>
          </a:prstGeom>
          <a:noFill/>
        </p:spPr>
        <p:txBody>
          <a:bodyPr wrap="square">
            <a:spAutoFit/>
          </a:bodyPr>
          <a:lstStyle/>
          <a:p>
            <a:r>
              <a:rPr lang="en-US" sz="2400" b="1" dirty="0">
                <a:solidFill>
                  <a:schemeClr val="bg1">
                    <a:lumMod val="50000"/>
                  </a:schemeClr>
                </a:solidFill>
              </a:rPr>
              <a:t>(examples)</a:t>
            </a:r>
            <a:endParaRPr lang="en-US" sz="2400" dirty="0">
              <a:solidFill>
                <a:schemeClr val="bg1">
                  <a:lumMod val="50000"/>
                </a:schemeClr>
              </a:solidFill>
            </a:endParaRPr>
          </a:p>
        </p:txBody>
      </p:sp>
      <p:sp>
        <p:nvSpPr>
          <p:cNvPr id="8" name="TextBox 7">
            <a:extLst>
              <a:ext uri="{FF2B5EF4-FFF2-40B4-BE49-F238E27FC236}">
                <a16:creationId xmlns:a16="http://schemas.microsoft.com/office/drawing/2014/main" id="{5CC54006-ADBE-9210-F5D6-561650B85AC8}"/>
              </a:ext>
            </a:extLst>
          </p:cNvPr>
          <p:cNvSpPr txBox="1"/>
          <p:nvPr/>
        </p:nvSpPr>
        <p:spPr>
          <a:xfrm>
            <a:off x="9849228" y="564558"/>
            <a:ext cx="1836698" cy="400110"/>
          </a:xfrm>
          <a:prstGeom prst="rect">
            <a:avLst/>
          </a:prstGeom>
          <a:solidFill>
            <a:schemeClr val="bg1">
              <a:lumMod val="50000"/>
            </a:schemeClr>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OPTIONAL</a:t>
            </a:r>
          </a:p>
        </p:txBody>
      </p:sp>
    </p:spTree>
    <p:extLst>
      <p:ext uri="{BB962C8B-B14F-4D97-AF65-F5344CB8AC3E}">
        <p14:creationId xmlns:p14="http://schemas.microsoft.com/office/powerpoint/2010/main" val="397367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cadet accomplishments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95284"/>
            <a:ext cx="4114800" cy="365125"/>
          </a:xfrm>
        </p:spPr>
        <p:txBody>
          <a:bodyPr/>
          <a:lstStyle/>
          <a:p>
            <a:r>
              <a:rPr lang="en-US" dirty="0"/>
              <a:t>CADET MISSION BRIEF TEMPLATE</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6571030" cy="369332"/>
          </a:xfrm>
          <a:prstGeom prst="rect">
            <a:avLst/>
          </a:prstGeom>
          <a:noFill/>
        </p:spPr>
        <p:txBody>
          <a:bodyPr wrap="none" rtlCol="0">
            <a:spAutoFit/>
          </a:bodyPr>
          <a:lstStyle/>
          <a:p>
            <a:r>
              <a:rPr lang="en-US" b="1" i="1" dirty="0">
                <a:solidFill>
                  <a:schemeClr val="accent6">
                    <a:lumMod val="75000"/>
                  </a:schemeClr>
                </a:solidFill>
              </a:rPr>
              <a:t>Cadet Lieutenant Colonel Charlie Brown - Deputy Commander </a:t>
            </a:r>
          </a:p>
        </p:txBody>
      </p:sp>
      <p:sp>
        <p:nvSpPr>
          <p:cNvPr id="7" name="Title 1">
            <a:extLst>
              <a:ext uri="{FF2B5EF4-FFF2-40B4-BE49-F238E27FC236}">
                <a16:creationId xmlns:a16="http://schemas.microsoft.com/office/drawing/2014/main" id="{4E3A3BC5-936C-3C56-57A5-0534BC37EA94}"/>
              </a:ext>
            </a:extLst>
          </p:cNvPr>
          <p:cNvSpPr txBox="1">
            <a:spLocks/>
          </p:cNvSpPr>
          <p:nvPr/>
        </p:nvSpPr>
        <p:spPr>
          <a:xfrm>
            <a:off x="615232" y="1195469"/>
            <a:ext cx="6073137" cy="87104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l"/>
            <a:r>
              <a:rPr lang="en-US" sz="3200" b="1" i="1" dirty="0">
                <a:solidFill>
                  <a:srgbClr val="C00000"/>
                </a:solidFill>
              </a:rPr>
              <a:t>“WE EARN SCHOLARSHIPS!” </a:t>
            </a:r>
          </a:p>
        </p:txBody>
      </p:sp>
      <p:sp>
        <p:nvSpPr>
          <p:cNvPr id="6" name="Content Placeholder 4">
            <a:extLst>
              <a:ext uri="{FF2B5EF4-FFF2-40B4-BE49-F238E27FC236}">
                <a16:creationId xmlns:a16="http://schemas.microsoft.com/office/drawing/2014/main" id="{5FA98ED6-BAE0-1E05-07A4-63F6F6478ACF}"/>
              </a:ext>
            </a:extLst>
          </p:cNvPr>
          <p:cNvSpPr txBox="1">
            <a:spLocks/>
          </p:cNvSpPr>
          <p:nvPr/>
        </p:nvSpPr>
        <p:spPr>
          <a:xfrm>
            <a:off x="838200" y="1961204"/>
            <a:ext cx="5055771" cy="45493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en-US" sz="2400" dirty="0"/>
          </a:p>
        </p:txBody>
      </p:sp>
      <p:sp>
        <p:nvSpPr>
          <p:cNvPr id="4" name="Content Placeholder 4">
            <a:extLst>
              <a:ext uri="{FF2B5EF4-FFF2-40B4-BE49-F238E27FC236}">
                <a16:creationId xmlns:a16="http://schemas.microsoft.com/office/drawing/2014/main" id="{B9A5F70E-3BA8-740D-4EB2-3476C79CA71A}"/>
              </a:ext>
            </a:extLst>
          </p:cNvPr>
          <p:cNvSpPr txBox="1">
            <a:spLocks/>
          </p:cNvSpPr>
          <p:nvPr/>
        </p:nvSpPr>
        <p:spPr>
          <a:xfrm>
            <a:off x="889636" y="1838484"/>
            <a:ext cx="4869267" cy="45493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Cadet Awarded 4 Year J-100 Scholarship to State University</a:t>
            </a:r>
          </a:p>
          <a:p>
            <a:pPr marL="0" indent="0" algn="ctr">
              <a:buNone/>
            </a:pPr>
            <a:endParaRPr lang="en-US" sz="2400" b="1" dirty="0"/>
          </a:p>
          <a:p>
            <a:pPr marL="0" indent="0">
              <a:buNone/>
            </a:pPr>
            <a:r>
              <a:rPr lang="en-US" sz="2400" b="1" dirty="0"/>
              <a:t> </a:t>
            </a:r>
          </a:p>
          <a:p>
            <a:pPr marL="0" indent="0" algn="ctr">
              <a:buFont typeface="Arial" panose="020B0604020202020204" pitchFamily="34" charset="0"/>
              <a:buNone/>
            </a:pPr>
            <a:endParaRPr lang="en-US" sz="2400" dirty="0">
              <a:solidFill>
                <a:srgbClr val="002060"/>
              </a:solidFill>
            </a:endParaRPr>
          </a:p>
        </p:txBody>
      </p:sp>
      <p:sp>
        <p:nvSpPr>
          <p:cNvPr id="8" name="Content Placeholder 4">
            <a:extLst>
              <a:ext uri="{FF2B5EF4-FFF2-40B4-BE49-F238E27FC236}">
                <a16:creationId xmlns:a16="http://schemas.microsoft.com/office/drawing/2014/main" id="{8CA2F997-8E69-8CEF-3BB8-2CEB7B812D0D}"/>
              </a:ext>
            </a:extLst>
          </p:cNvPr>
          <p:cNvSpPr txBox="1">
            <a:spLocks/>
          </p:cNvSpPr>
          <p:nvPr/>
        </p:nvSpPr>
        <p:spPr>
          <a:xfrm>
            <a:off x="6660322" y="1845900"/>
            <a:ext cx="4537077" cy="45493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Cadet Selected to Attend the Flight Academy this Summer </a:t>
            </a:r>
          </a:p>
          <a:p>
            <a:pPr>
              <a:buFont typeface="Wingdings" panose="05000000000000000000" pitchFamily="2" charset="2"/>
              <a:buChar char="§"/>
            </a:pPr>
            <a:endParaRPr lang="en-US" sz="2400" b="1" dirty="0"/>
          </a:p>
          <a:p>
            <a:pPr marL="0" indent="0">
              <a:buNone/>
            </a:pPr>
            <a:r>
              <a:rPr lang="en-US" sz="2400" b="1" dirty="0"/>
              <a:t> </a:t>
            </a:r>
          </a:p>
          <a:p>
            <a:pPr marL="0" indent="0" algn="ctr">
              <a:buFont typeface="Arial" panose="020B0604020202020204" pitchFamily="34" charset="0"/>
              <a:buNone/>
            </a:pPr>
            <a:endParaRPr lang="en-US" sz="2400" dirty="0">
              <a:solidFill>
                <a:srgbClr val="002060"/>
              </a:solidFill>
            </a:endParaRPr>
          </a:p>
        </p:txBody>
      </p:sp>
      <p:sp>
        <p:nvSpPr>
          <p:cNvPr id="13" name="Title 1">
            <a:extLst>
              <a:ext uri="{FF2B5EF4-FFF2-40B4-BE49-F238E27FC236}">
                <a16:creationId xmlns:a16="http://schemas.microsoft.com/office/drawing/2014/main" id="{073E4123-E843-B884-04DD-EBE0C2C38699}"/>
              </a:ext>
            </a:extLst>
          </p:cNvPr>
          <p:cNvSpPr txBox="1">
            <a:spLocks/>
          </p:cNvSpPr>
          <p:nvPr/>
        </p:nvSpPr>
        <p:spPr>
          <a:xfrm>
            <a:off x="6554222" y="1191453"/>
            <a:ext cx="6073137" cy="87104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l"/>
            <a:r>
              <a:rPr lang="en-US" sz="3200" b="1" i="1" dirty="0">
                <a:solidFill>
                  <a:srgbClr val="C00000"/>
                </a:solidFill>
              </a:rPr>
              <a:t>“WE EARN WINGS TOO!” </a:t>
            </a:r>
          </a:p>
        </p:txBody>
      </p:sp>
      <p:pic>
        <p:nvPicPr>
          <p:cNvPr id="16" name="Picture 15">
            <a:extLst>
              <a:ext uri="{FF2B5EF4-FFF2-40B4-BE49-F238E27FC236}">
                <a16:creationId xmlns:a16="http://schemas.microsoft.com/office/drawing/2014/main" id="{93282132-ADDE-44A8-8925-25B6E0153E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4732" y="2611649"/>
            <a:ext cx="3610161" cy="3418510"/>
          </a:xfrm>
          <a:prstGeom prst="ellipse">
            <a:avLst/>
          </a:prstGeom>
          <a:ln>
            <a:noFill/>
          </a:ln>
          <a:effectLst>
            <a:softEdge rad="112500"/>
          </a:effectLst>
        </p:spPr>
      </p:pic>
      <p:sp>
        <p:nvSpPr>
          <p:cNvPr id="17" name="TextBox 1">
            <a:extLst>
              <a:ext uri="{FF2B5EF4-FFF2-40B4-BE49-F238E27FC236}">
                <a16:creationId xmlns:a16="http://schemas.microsoft.com/office/drawing/2014/main" id="{C2845B04-D0A3-7CD7-7423-D800239AEBE1}"/>
              </a:ext>
            </a:extLst>
          </p:cNvPr>
          <p:cNvSpPr txBox="1"/>
          <p:nvPr/>
        </p:nvSpPr>
        <p:spPr>
          <a:xfrm>
            <a:off x="8679951" y="6119511"/>
            <a:ext cx="4114800" cy="338554"/>
          </a:xfrm>
          <a:prstGeom prst="rect">
            <a:avLst/>
          </a:prstGeom>
          <a:noFill/>
        </p:spPr>
        <p:txBody>
          <a:bodyPr wrap="square" rtlCol="0">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r>
              <a:rPr lang="en-US" dirty="0">
                <a:solidFill>
                  <a:schemeClr val="bg1">
                    <a:lumMod val="65000"/>
                  </a:schemeClr>
                </a:solidFill>
                <a:latin typeface="+mj-lt"/>
              </a:rPr>
              <a:t>Example Photos</a:t>
            </a:r>
          </a:p>
        </p:txBody>
      </p:sp>
      <p:pic>
        <p:nvPicPr>
          <p:cNvPr id="9" name="Picture 8">
            <a:extLst>
              <a:ext uri="{FF2B5EF4-FFF2-40B4-BE49-F238E27FC236}">
                <a16:creationId xmlns:a16="http://schemas.microsoft.com/office/drawing/2014/main" id="{190EEC37-C354-663B-BD58-C49BD3055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01" t="37210" r="28518"/>
          <a:stretch/>
        </p:blipFill>
        <p:spPr>
          <a:xfrm>
            <a:off x="1770447" y="2726953"/>
            <a:ext cx="3175184" cy="3246400"/>
          </a:xfrm>
          <a:prstGeom prst="roundRect">
            <a:avLst>
              <a:gd name="adj" fmla="val 11111"/>
            </a:avLst>
          </a:prstGeom>
          <a:ln w="190500" cap="rnd">
            <a:noFill/>
            <a:prstDash val="solid"/>
          </a:ln>
          <a:effectLst>
            <a:glow rad="139700">
              <a:schemeClr val="accent1">
                <a:satMod val="175000"/>
                <a:alpha val="40000"/>
              </a:schemeClr>
            </a:glow>
            <a:outerShdw blurRad="101600" dist="50800" dir="7200000" algn="tl" rotWithShape="0">
              <a:srgbClr val="000000">
                <a:alpha val="45000"/>
              </a:srgbClr>
            </a:outerShdw>
          </a:effectLst>
        </p:spPr>
      </p:pic>
      <p:sp>
        <p:nvSpPr>
          <p:cNvPr id="10" name="TextBox 9">
            <a:extLst>
              <a:ext uri="{FF2B5EF4-FFF2-40B4-BE49-F238E27FC236}">
                <a16:creationId xmlns:a16="http://schemas.microsoft.com/office/drawing/2014/main" id="{1B9974CB-9434-270B-A387-7CB7E7D98D73}"/>
              </a:ext>
            </a:extLst>
          </p:cNvPr>
          <p:cNvSpPr txBox="1"/>
          <p:nvPr/>
        </p:nvSpPr>
        <p:spPr>
          <a:xfrm>
            <a:off x="9849228" y="564558"/>
            <a:ext cx="1836698" cy="400110"/>
          </a:xfrm>
          <a:prstGeom prst="rect">
            <a:avLst/>
          </a:prstGeom>
          <a:solidFill>
            <a:schemeClr val="bg1">
              <a:lumMod val="50000"/>
            </a:schemeClr>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OPTIONAL</a:t>
            </a:r>
          </a:p>
        </p:txBody>
      </p:sp>
    </p:spTree>
    <p:extLst>
      <p:ext uri="{BB962C8B-B14F-4D97-AF65-F5344CB8AC3E}">
        <p14:creationId xmlns:p14="http://schemas.microsoft.com/office/powerpoint/2010/main" val="2066975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Cadets in action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6571030" cy="369332"/>
          </a:xfrm>
          <a:prstGeom prst="rect">
            <a:avLst/>
          </a:prstGeom>
          <a:noFill/>
        </p:spPr>
        <p:txBody>
          <a:bodyPr wrap="none" rtlCol="0">
            <a:spAutoFit/>
          </a:bodyPr>
          <a:lstStyle/>
          <a:p>
            <a:r>
              <a:rPr lang="en-US" b="1" i="1" dirty="0">
                <a:solidFill>
                  <a:schemeClr val="accent6">
                    <a:lumMod val="75000"/>
                  </a:schemeClr>
                </a:solidFill>
              </a:rPr>
              <a:t>Cadet Lieutenant Colonel Charlie Brown - Deputy Commander </a:t>
            </a:r>
          </a:p>
        </p:txBody>
      </p:sp>
      <p:sp>
        <p:nvSpPr>
          <p:cNvPr id="7" name="Title 1">
            <a:extLst>
              <a:ext uri="{FF2B5EF4-FFF2-40B4-BE49-F238E27FC236}">
                <a16:creationId xmlns:a16="http://schemas.microsoft.com/office/drawing/2014/main" id="{4E3A3BC5-936C-3C56-57A5-0534BC37EA94}"/>
              </a:ext>
            </a:extLst>
          </p:cNvPr>
          <p:cNvSpPr txBox="1">
            <a:spLocks/>
          </p:cNvSpPr>
          <p:nvPr/>
        </p:nvSpPr>
        <p:spPr>
          <a:xfrm>
            <a:off x="615232" y="1195469"/>
            <a:ext cx="8153214" cy="87104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l"/>
            <a:r>
              <a:rPr lang="en-US" sz="3200" b="1" i="1" dirty="0">
                <a:solidFill>
                  <a:srgbClr val="C00000"/>
                </a:solidFill>
              </a:rPr>
              <a:t>“WE DO IT ALL And SO much more!” </a:t>
            </a:r>
          </a:p>
        </p:txBody>
      </p:sp>
      <p:sp>
        <p:nvSpPr>
          <p:cNvPr id="6" name="Content Placeholder 4">
            <a:extLst>
              <a:ext uri="{FF2B5EF4-FFF2-40B4-BE49-F238E27FC236}">
                <a16:creationId xmlns:a16="http://schemas.microsoft.com/office/drawing/2014/main" id="{5FA98ED6-BAE0-1E05-07A4-63F6F6478ACF}"/>
              </a:ext>
            </a:extLst>
          </p:cNvPr>
          <p:cNvSpPr txBox="1">
            <a:spLocks/>
          </p:cNvSpPr>
          <p:nvPr/>
        </p:nvSpPr>
        <p:spPr>
          <a:xfrm>
            <a:off x="838200" y="1961204"/>
            <a:ext cx="5055771" cy="45493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en-US" sz="2400" dirty="0"/>
          </a:p>
        </p:txBody>
      </p:sp>
      <p:sp>
        <p:nvSpPr>
          <p:cNvPr id="17" name="TextBox 1">
            <a:extLst>
              <a:ext uri="{FF2B5EF4-FFF2-40B4-BE49-F238E27FC236}">
                <a16:creationId xmlns:a16="http://schemas.microsoft.com/office/drawing/2014/main" id="{C2845B04-D0A3-7CD7-7423-D800239AEBE1}"/>
              </a:ext>
            </a:extLst>
          </p:cNvPr>
          <p:cNvSpPr txBox="1"/>
          <p:nvPr/>
        </p:nvSpPr>
        <p:spPr>
          <a:xfrm>
            <a:off x="8768446" y="5747658"/>
            <a:ext cx="4125137" cy="338554"/>
          </a:xfrm>
          <a:prstGeom prst="rect">
            <a:avLst/>
          </a:prstGeom>
          <a:noFill/>
        </p:spPr>
        <p:txBody>
          <a:bodyPr wrap="square" rtlCol="0">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r>
              <a:rPr lang="en-US" dirty="0">
                <a:solidFill>
                  <a:schemeClr val="bg1">
                    <a:lumMod val="65000"/>
                  </a:schemeClr>
                </a:solidFill>
                <a:latin typeface="+mj-lt"/>
              </a:rPr>
              <a:t>Example Photo</a:t>
            </a:r>
          </a:p>
        </p:txBody>
      </p:sp>
      <p:sp>
        <p:nvSpPr>
          <p:cNvPr id="10" name="TextBox 9">
            <a:extLst>
              <a:ext uri="{FF2B5EF4-FFF2-40B4-BE49-F238E27FC236}">
                <a16:creationId xmlns:a16="http://schemas.microsoft.com/office/drawing/2014/main" id="{1B9974CB-9434-270B-A387-7CB7E7D98D73}"/>
              </a:ext>
            </a:extLst>
          </p:cNvPr>
          <p:cNvSpPr txBox="1"/>
          <p:nvPr/>
        </p:nvSpPr>
        <p:spPr>
          <a:xfrm>
            <a:off x="9849228" y="564558"/>
            <a:ext cx="1836698" cy="400110"/>
          </a:xfrm>
          <a:prstGeom prst="rect">
            <a:avLst/>
          </a:prstGeom>
          <a:solidFill>
            <a:schemeClr val="bg1">
              <a:lumMod val="50000"/>
            </a:schemeClr>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OPTIONAL</a:t>
            </a:r>
          </a:p>
        </p:txBody>
      </p:sp>
      <p:sp>
        <p:nvSpPr>
          <p:cNvPr id="14" name="TextBox 13">
            <a:extLst>
              <a:ext uri="{FF2B5EF4-FFF2-40B4-BE49-F238E27FC236}">
                <a16:creationId xmlns:a16="http://schemas.microsoft.com/office/drawing/2014/main" id="{EABA5727-E42C-9FF8-C49B-5FF1B8C2952D}"/>
              </a:ext>
            </a:extLst>
          </p:cNvPr>
          <p:cNvSpPr txBox="1"/>
          <p:nvPr/>
        </p:nvSpPr>
        <p:spPr>
          <a:xfrm>
            <a:off x="585996" y="1698494"/>
            <a:ext cx="8572504" cy="4447371"/>
          </a:xfrm>
          <a:prstGeom prst="rect">
            <a:avLst/>
          </a:prstGeom>
          <a:noFill/>
        </p:spPr>
        <p:txBody>
          <a:bodyPr wrap="square">
            <a:spAutoFit/>
          </a:bodyPr>
          <a:lstStyle/>
          <a:p>
            <a:pPr>
              <a:spcAft>
                <a:spcPts val="600"/>
              </a:spcAft>
            </a:pPr>
            <a:endParaRPr lang="en-US" sz="1400" b="1" i="1" u="sng" dirty="0">
              <a:solidFill>
                <a:schemeClr val="dk1"/>
              </a:solidFill>
            </a:endParaRPr>
          </a:p>
          <a:p>
            <a:pPr>
              <a:spcAft>
                <a:spcPts val="600"/>
              </a:spcAft>
            </a:pPr>
            <a:r>
              <a:rPr lang="en-US" sz="3200" b="1" i="1" u="sng" dirty="0">
                <a:solidFill>
                  <a:schemeClr val="dk1"/>
                </a:solidFill>
              </a:rPr>
              <a:t>ACTIVITES YOU CAN HIGHLIGHT</a:t>
            </a:r>
          </a:p>
          <a:p>
            <a:pPr marL="342900" indent="-342900">
              <a:spcAft>
                <a:spcPts val="600"/>
              </a:spcAft>
              <a:buFont typeface="Wingdings" panose="05000000000000000000" pitchFamily="2" charset="2"/>
              <a:buChar char="§"/>
            </a:pPr>
            <a:r>
              <a:rPr lang="en-US" sz="2400" b="1" dirty="0">
                <a:solidFill>
                  <a:schemeClr val="dk1"/>
                </a:solidFill>
              </a:rPr>
              <a:t>RECRUTING and RETENTION EFFORTS</a:t>
            </a:r>
          </a:p>
          <a:p>
            <a:pPr marL="342900" indent="-342900">
              <a:spcAft>
                <a:spcPts val="600"/>
              </a:spcAft>
              <a:buFont typeface="Wingdings" panose="05000000000000000000" pitchFamily="2" charset="2"/>
              <a:buChar char="§"/>
            </a:pPr>
            <a:r>
              <a:rPr lang="en-US" sz="2400" b="1" dirty="0">
                <a:solidFill>
                  <a:schemeClr val="dk1"/>
                </a:solidFill>
              </a:rPr>
              <a:t>FUNDRAISING EFFORTS </a:t>
            </a:r>
          </a:p>
          <a:p>
            <a:pPr marL="342900" indent="-342900">
              <a:spcAft>
                <a:spcPts val="600"/>
              </a:spcAft>
              <a:buFont typeface="Wingdings" panose="05000000000000000000" pitchFamily="2" charset="2"/>
              <a:buChar char="§"/>
            </a:pPr>
            <a:r>
              <a:rPr lang="en-US" sz="2400" b="1" dirty="0">
                <a:solidFill>
                  <a:schemeClr val="dk1"/>
                </a:solidFill>
              </a:rPr>
              <a:t>FRESHMAN ORIENTATION</a:t>
            </a:r>
          </a:p>
          <a:p>
            <a:pPr marL="342900" indent="-342900">
              <a:spcAft>
                <a:spcPts val="600"/>
              </a:spcAft>
              <a:buFont typeface="Wingdings" panose="05000000000000000000" pitchFamily="2" charset="2"/>
              <a:buChar char="§"/>
            </a:pPr>
            <a:r>
              <a:rPr lang="en-US" sz="2400" b="1" dirty="0">
                <a:solidFill>
                  <a:schemeClr val="dk1"/>
                </a:solidFill>
              </a:rPr>
              <a:t>MILITARY BALL</a:t>
            </a:r>
          </a:p>
          <a:p>
            <a:pPr marL="342900" indent="-342900">
              <a:spcAft>
                <a:spcPts val="600"/>
              </a:spcAft>
              <a:buFont typeface="Wingdings" panose="05000000000000000000" pitchFamily="2" charset="2"/>
              <a:buChar char="§"/>
            </a:pPr>
            <a:r>
              <a:rPr lang="en-US" sz="2400" b="1" dirty="0">
                <a:solidFill>
                  <a:schemeClr val="dk1"/>
                </a:solidFill>
              </a:rPr>
              <a:t>ANNUAL AWARDS CEREMONY</a:t>
            </a:r>
          </a:p>
          <a:p>
            <a:pPr marL="342900" indent="-342900">
              <a:spcAft>
                <a:spcPts val="600"/>
              </a:spcAft>
              <a:buFont typeface="Wingdings" panose="05000000000000000000" pitchFamily="2" charset="2"/>
              <a:buChar char="§"/>
            </a:pPr>
            <a:r>
              <a:rPr lang="en-US" sz="2400" b="1" dirty="0">
                <a:solidFill>
                  <a:schemeClr val="dk1"/>
                </a:solidFill>
              </a:rPr>
              <a:t>SPORTS DAY</a:t>
            </a:r>
          </a:p>
          <a:p>
            <a:pPr marL="342900" indent="-342900">
              <a:spcAft>
                <a:spcPts val="600"/>
              </a:spcAft>
              <a:buFont typeface="Wingdings" panose="05000000000000000000" pitchFamily="2" charset="2"/>
              <a:buChar char="§"/>
            </a:pPr>
            <a:r>
              <a:rPr lang="en-US" sz="2400" b="1" dirty="0">
                <a:solidFill>
                  <a:schemeClr val="dk1"/>
                </a:solidFill>
              </a:rPr>
              <a:t>END-OF-YEAR PICNIC</a:t>
            </a:r>
          </a:p>
          <a:p>
            <a:pPr marL="342900" indent="-342900">
              <a:spcAft>
                <a:spcPts val="600"/>
              </a:spcAft>
              <a:buFont typeface="Wingdings" panose="05000000000000000000" pitchFamily="2" charset="2"/>
              <a:buChar char="§"/>
            </a:pPr>
            <a:r>
              <a:rPr lang="en-US" sz="2400" b="1" dirty="0">
                <a:solidFill>
                  <a:schemeClr val="dk1"/>
                </a:solidFill>
              </a:rPr>
              <a:t>MANY, MANY OTHERS</a:t>
            </a:r>
            <a:endParaRPr lang="en-US" sz="2400" dirty="0"/>
          </a:p>
        </p:txBody>
      </p:sp>
      <p:pic>
        <p:nvPicPr>
          <p:cNvPr id="15" name="Picture 2" descr="AFJROTC Annual Military Ball- Mar. 11, 2016 – The Lion's Roar">
            <a:extLst>
              <a:ext uri="{FF2B5EF4-FFF2-40B4-BE49-F238E27FC236}">
                <a16:creationId xmlns:a16="http://schemas.microsoft.com/office/drawing/2014/main" id="{C484A2CD-C2B3-131F-231C-96E09CB45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7" y="2391649"/>
            <a:ext cx="4114800" cy="2962226"/>
          </a:xfrm>
          <a:prstGeom prst="rect">
            <a:avLst/>
          </a:prstGeom>
          <a:noFill/>
          <a:ln>
            <a:noFill/>
          </a:ln>
          <a:effectLst>
            <a:outerShdw blurRad="50800" dist="38100" dir="16200000" rotWithShape="0">
              <a:prstClr val="black">
                <a:alpha val="40000"/>
              </a:prstClr>
            </a:outerShdw>
            <a:softEdge rad="6350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750242E-D361-2CCA-F2D9-B88C28783E36}"/>
              </a:ext>
            </a:extLst>
          </p:cNvPr>
          <p:cNvSpPr txBox="1"/>
          <p:nvPr/>
        </p:nvSpPr>
        <p:spPr>
          <a:xfrm>
            <a:off x="7708805" y="5370203"/>
            <a:ext cx="3361967" cy="400110"/>
          </a:xfrm>
          <a:prstGeom prst="rect">
            <a:avLst/>
          </a:prstGeom>
          <a:solidFill>
            <a:schemeClr val="tx2">
              <a:lumMod val="75000"/>
            </a:schemeClr>
          </a:solidFill>
          <a:scene3d>
            <a:camera prst="orthographicFront"/>
            <a:lightRig rig="threePt" dir="t"/>
          </a:scene3d>
          <a:sp3d>
            <a:bevelT/>
          </a:sp3d>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MILITARY BALL 202x</a:t>
            </a:r>
          </a:p>
        </p:txBody>
      </p:sp>
      <p:sp>
        <p:nvSpPr>
          <p:cNvPr id="20" name="TextBox 1">
            <a:extLst>
              <a:ext uri="{FF2B5EF4-FFF2-40B4-BE49-F238E27FC236}">
                <a16:creationId xmlns:a16="http://schemas.microsoft.com/office/drawing/2014/main" id="{317C5E43-7183-3C06-DE35-A39551BF7A3E}"/>
              </a:ext>
            </a:extLst>
          </p:cNvPr>
          <p:cNvSpPr txBox="1"/>
          <p:nvPr/>
        </p:nvSpPr>
        <p:spPr>
          <a:xfrm>
            <a:off x="616904" y="6131042"/>
            <a:ext cx="1060837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pPr algn="l"/>
            <a:r>
              <a:rPr lang="en-US" sz="2000" b="1" dirty="0">
                <a:solidFill>
                  <a:srgbClr val="C00000"/>
                </a:solidFill>
                <a:latin typeface="Tenorite" panose="00000500000000000000" pitchFamily="2" charset="0"/>
              </a:rPr>
              <a:t>Highlight significant events/accomplishments from past year to current year.  </a:t>
            </a:r>
            <a:endParaRPr lang="en-US" sz="2000" b="1" dirty="0">
              <a:solidFill>
                <a:srgbClr val="C00000"/>
              </a:solidFill>
              <a:latin typeface="Tenorite" panose="00000500000000000000" pitchFamily="2" charset="0"/>
              <a:cs typeface="Times New Roman"/>
            </a:endParaRPr>
          </a:p>
        </p:txBody>
      </p:sp>
      <p:sp>
        <p:nvSpPr>
          <p:cNvPr id="22" name="TextBox 21">
            <a:extLst>
              <a:ext uri="{FF2B5EF4-FFF2-40B4-BE49-F238E27FC236}">
                <a16:creationId xmlns:a16="http://schemas.microsoft.com/office/drawing/2014/main" id="{2162C634-8407-8577-A32E-458516779DF2}"/>
              </a:ext>
            </a:extLst>
          </p:cNvPr>
          <p:cNvSpPr txBox="1"/>
          <p:nvPr/>
        </p:nvSpPr>
        <p:spPr>
          <a:xfrm>
            <a:off x="7927528" y="1366545"/>
            <a:ext cx="6449784" cy="461665"/>
          </a:xfrm>
          <a:prstGeom prst="rect">
            <a:avLst/>
          </a:prstGeom>
          <a:noFill/>
        </p:spPr>
        <p:txBody>
          <a:bodyPr wrap="square">
            <a:spAutoFit/>
          </a:bodyPr>
          <a:lstStyle/>
          <a:p>
            <a:pPr algn="l"/>
            <a:r>
              <a:rPr lang="en-US" sz="2400" b="1" dirty="0">
                <a:solidFill>
                  <a:schemeClr val="bg1">
                    <a:lumMod val="50000"/>
                  </a:schemeClr>
                </a:solidFill>
                <a:latin typeface="+mj-lt"/>
              </a:rPr>
              <a:t>(examples)</a:t>
            </a:r>
          </a:p>
        </p:txBody>
      </p:sp>
    </p:spTree>
    <p:extLst>
      <p:ext uri="{BB962C8B-B14F-4D97-AF65-F5344CB8AC3E}">
        <p14:creationId xmlns:p14="http://schemas.microsoft.com/office/powerpoint/2010/main" val="3306104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9927771" cy="666035"/>
          </a:xfrm>
        </p:spPr>
        <p:txBody>
          <a:bodyPr>
            <a:noAutofit/>
          </a:bodyPr>
          <a:lstStyle/>
          <a:p>
            <a:pPr algn="l"/>
            <a:r>
              <a:rPr lang="en-US" sz="4000" b="1" u="sng" dirty="0">
                <a:effectLst>
                  <a:outerShdw blurRad="38100" dist="38100" dir="2700000" algn="tl">
                    <a:srgbClr val="000000">
                      <a:alpha val="43137"/>
                    </a:srgbClr>
                  </a:outerShdw>
                </a:effectLst>
              </a:rPr>
              <a:t>SUMMARY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2828275" cy="369332"/>
          </a:xfrm>
          <a:prstGeom prst="rect">
            <a:avLst/>
          </a:prstGeom>
          <a:noFill/>
        </p:spPr>
        <p:txBody>
          <a:bodyPr wrap="none" rtlCol="0">
            <a:spAutoFit/>
          </a:bodyPr>
          <a:lstStyle/>
          <a:p>
            <a:r>
              <a:rPr lang="en-US" b="1" i="1" dirty="0">
                <a:solidFill>
                  <a:schemeClr val="accent6">
                    <a:lumMod val="75000"/>
                  </a:schemeClr>
                </a:solidFill>
              </a:rPr>
              <a:t>Cadet Colonel Bill E. Goat </a:t>
            </a:r>
          </a:p>
        </p:txBody>
      </p:sp>
      <p:sp>
        <p:nvSpPr>
          <p:cNvPr id="6" name="Content Placeholder 4">
            <a:extLst>
              <a:ext uri="{FF2B5EF4-FFF2-40B4-BE49-F238E27FC236}">
                <a16:creationId xmlns:a16="http://schemas.microsoft.com/office/drawing/2014/main" id="{5FA98ED6-BAE0-1E05-07A4-63F6F6478ACF}"/>
              </a:ext>
            </a:extLst>
          </p:cNvPr>
          <p:cNvSpPr txBox="1">
            <a:spLocks/>
          </p:cNvSpPr>
          <p:nvPr/>
        </p:nvSpPr>
        <p:spPr>
          <a:xfrm>
            <a:off x="838200" y="1961204"/>
            <a:ext cx="5055771" cy="45493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en-US" sz="2400" dirty="0"/>
          </a:p>
        </p:txBody>
      </p:sp>
      <p:pic>
        <p:nvPicPr>
          <p:cNvPr id="4" name="Picture 3">
            <a:extLst>
              <a:ext uri="{FF2B5EF4-FFF2-40B4-BE49-F238E27FC236}">
                <a16:creationId xmlns:a16="http://schemas.microsoft.com/office/drawing/2014/main" id="{DB07B161-B692-4392-8777-F5343322FC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35" t="-4191" r="10276" b="4191"/>
          <a:stretch/>
        </p:blipFill>
        <p:spPr>
          <a:xfrm>
            <a:off x="994410" y="2804031"/>
            <a:ext cx="9875520" cy="3135691"/>
          </a:xfrm>
          <a:prstGeom prst="rect">
            <a:avLst/>
          </a:prstGeom>
        </p:spPr>
      </p:pic>
      <p:sp>
        <p:nvSpPr>
          <p:cNvPr id="7" name="TextBox 6">
            <a:extLst>
              <a:ext uri="{FF2B5EF4-FFF2-40B4-BE49-F238E27FC236}">
                <a16:creationId xmlns:a16="http://schemas.microsoft.com/office/drawing/2014/main" id="{C0B528BE-127F-90D2-54F7-871515D17D33}"/>
              </a:ext>
            </a:extLst>
          </p:cNvPr>
          <p:cNvSpPr txBox="1"/>
          <p:nvPr/>
        </p:nvSpPr>
        <p:spPr>
          <a:xfrm>
            <a:off x="717880" y="1624263"/>
            <a:ext cx="9444380" cy="584775"/>
          </a:xfrm>
          <a:prstGeom prst="rect">
            <a:avLst/>
          </a:prstGeom>
          <a:noFill/>
        </p:spPr>
        <p:txBody>
          <a:bodyPr wrap="none" rtlCol="0">
            <a:spAutoFit/>
          </a:bodyPr>
          <a:lstStyle/>
          <a:p>
            <a:pPr marL="285750" indent="-285750">
              <a:buFont typeface="Wingdings" panose="05000000000000000000" pitchFamily="2" charset="2"/>
              <a:buChar char="§"/>
            </a:pPr>
            <a:r>
              <a:rPr lang="en-US" sz="3200" b="1" dirty="0"/>
              <a:t>Summarize your briefing and give closing remarks</a:t>
            </a:r>
          </a:p>
        </p:txBody>
      </p:sp>
      <p:sp>
        <p:nvSpPr>
          <p:cNvPr id="8" name="TextBox 7">
            <a:extLst>
              <a:ext uri="{FF2B5EF4-FFF2-40B4-BE49-F238E27FC236}">
                <a16:creationId xmlns:a16="http://schemas.microsoft.com/office/drawing/2014/main" id="{A4CEF925-278A-B2E5-DE7F-E6AA5A5A3F82}"/>
              </a:ext>
            </a:extLst>
          </p:cNvPr>
          <p:cNvSpPr txBox="1"/>
          <p:nvPr/>
        </p:nvSpPr>
        <p:spPr>
          <a:xfrm>
            <a:off x="9849228" y="564558"/>
            <a:ext cx="1836698" cy="400110"/>
          </a:xfrm>
          <a:prstGeom prst="rect">
            <a:avLst/>
          </a:prstGeom>
          <a:solidFill>
            <a:schemeClr val="bg1">
              <a:lumMod val="50000"/>
            </a:schemeClr>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OPTIONAL</a:t>
            </a:r>
          </a:p>
        </p:txBody>
      </p:sp>
      <p:sp>
        <p:nvSpPr>
          <p:cNvPr id="9" name="TextBox 1">
            <a:extLst>
              <a:ext uri="{FF2B5EF4-FFF2-40B4-BE49-F238E27FC236}">
                <a16:creationId xmlns:a16="http://schemas.microsoft.com/office/drawing/2014/main" id="{BC8A5291-7684-8D0C-99C8-CB49BED244DE}"/>
              </a:ext>
            </a:extLst>
          </p:cNvPr>
          <p:cNvSpPr txBox="1"/>
          <p:nvPr/>
        </p:nvSpPr>
        <p:spPr>
          <a:xfrm>
            <a:off x="8065268" y="5881361"/>
            <a:ext cx="4114800" cy="338554"/>
          </a:xfrm>
          <a:prstGeom prst="rect">
            <a:avLst/>
          </a:prstGeom>
          <a:noFill/>
        </p:spPr>
        <p:txBody>
          <a:bodyPr wrap="square" rtlCol="0">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r>
              <a:rPr lang="en-US" dirty="0">
                <a:solidFill>
                  <a:schemeClr val="bg1">
                    <a:lumMod val="65000"/>
                  </a:schemeClr>
                </a:solidFill>
                <a:latin typeface="+mj-lt"/>
              </a:rPr>
              <a:t>Example Photo</a:t>
            </a:r>
          </a:p>
        </p:txBody>
      </p:sp>
      <p:sp>
        <p:nvSpPr>
          <p:cNvPr id="10" name="TextBox 9">
            <a:extLst>
              <a:ext uri="{FF2B5EF4-FFF2-40B4-BE49-F238E27FC236}">
                <a16:creationId xmlns:a16="http://schemas.microsoft.com/office/drawing/2014/main" id="{1C389FFF-EF68-1EF6-525A-9793A6D3AF07}"/>
              </a:ext>
            </a:extLst>
          </p:cNvPr>
          <p:cNvSpPr txBox="1"/>
          <p:nvPr/>
        </p:nvSpPr>
        <p:spPr>
          <a:xfrm>
            <a:off x="10042090" y="1709457"/>
            <a:ext cx="1730828" cy="461665"/>
          </a:xfrm>
          <a:prstGeom prst="rect">
            <a:avLst/>
          </a:prstGeom>
          <a:noFill/>
        </p:spPr>
        <p:txBody>
          <a:bodyPr wrap="square">
            <a:spAutoFit/>
          </a:bodyPr>
          <a:lstStyle/>
          <a:p>
            <a:r>
              <a:rPr lang="en-US" sz="2400" b="1" dirty="0">
                <a:solidFill>
                  <a:schemeClr val="bg1">
                    <a:lumMod val="50000"/>
                  </a:schemeClr>
                </a:solidFill>
              </a:rPr>
              <a:t>(example)</a:t>
            </a:r>
            <a:endParaRPr lang="en-US" sz="2400" dirty="0"/>
          </a:p>
        </p:txBody>
      </p:sp>
    </p:spTree>
    <p:extLst>
      <p:ext uri="{BB962C8B-B14F-4D97-AF65-F5344CB8AC3E}">
        <p14:creationId xmlns:p14="http://schemas.microsoft.com/office/powerpoint/2010/main" val="1286226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8105967" cy="666035"/>
          </a:xfrm>
        </p:spPr>
        <p:txBody>
          <a:bodyPr>
            <a:noAutofit/>
          </a:bodyPr>
          <a:lstStyle/>
          <a:p>
            <a:pPr algn="l"/>
            <a:r>
              <a:rPr lang="en-US" sz="4000" b="1" u="sng" dirty="0">
                <a:effectLst>
                  <a:outerShdw blurRad="38100" dist="38100" dir="2700000" algn="tl">
                    <a:srgbClr val="000000">
                      <a:alpha val="43137"/>
                    </a:srgbClr>
                  </a:outerShdw>
                </a:effectLst>
              </a:rPr>
              <a:t>PREPARATION</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15818" y="1069327"/>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609600" y="1221239"/>
            <a:ext cx="11141122" cy="5816977"/>
          </a:xfrm>
          <a:prstGeom prst="rect">
            <a:avLst/>
          </a:prstGeom>
          <a:noFill/>
        </p:spPr>
        <p:txBody>
          <a:bodyPr wrap="square">
            <a:spAutoFit/>
          </a:bodyPr>
          <a:lstStyle/>
          <a:p>
            <a:pPr marL="342900" indent="-342900">
              <a:spcAft>
                <a:spcPts val="600"/>
              </a:spcAft>
              <a:buFont typeface="Wingdings" panose="05000000000000000000" pitchFamily="2" charset="2"/>
              <a:buChar char="§"/>
            </a:pPr>
            <a:r>
              <a:rPr lang="en-US" sz="2400" b="1" dirty="0"/>
              <a:t>Identify Briefer </a:t>
            </a:r>
            <a:r>
              <a:rPr lang="en-US" sz="2400" b="1" dirty="0">
                <a:solidFill>
                  <a:srgbClr val="C00000"/>
                </a:solidFill>
              </a:rPr>
              <a:t>{more than one highly recommended}</a:t>
            </a:r>
          </a:p>
          <a:p>
            <a:pPr marL="342900" indent="-342900">
              <a:spcAft>
                <a:spcPts val="600"/>
              </a:spcAft>
              <a:buFont typeface="Wingdings" panose="05000000000000000000" pitchFamily="2" charset="2"/>
              <a:buChar char="§"/>
            </a:pPr>
            <a:r>
              <a:rPr lang="en-US" sz="2400" b="1" dirty="0"/>
              <a:t>Create PowerPoint Presentation</a:t>
            </a:r>
          </a:p>
          <a:p>
            <a:pPr>
              <a:spcAft>
                <a:spcPts val="600"/>
              </a:spcAft>
            </a:pPr>
            <a:r>
              <a:rPr lang="en-US" sz="2400" b="1" dirty="0"/>
              <a:t>      - Must be Developed &amp; Presented by CADETS </a:t>
            </a:r>
          </a:p>
          <a:p>
            <a:pPr>
              <a:spcAft>
                <a:spcPts val="600"/>
              </a:spcAft>
            </a:pPr>
            <a:r>
              <a:rPr lang="en-US" sz="2400" b="1" dirty="0"/>
              <a:t>      - Tell your units story (It’s okay to brag!) | Make it your own</a:t>
            </a:r>
          </a:p>
          <a:p>
            <a:pPr>
              <a:spcAft>
                <a:spcPts val="600"/>
              </a:spcAft>
            </a:pPr>
            <a:r>
              <a:rPr lang="en-US" sz="2400" b="1" dirty="0"/>
              <a:t>      - Use same design background for each slide</a:t>
            </a:r>
          </a:p>
          <a:p>
            <a:pPr>
              <a:spcAft>
                <a:spcPts val="600"/>
              </a:spcAft>
            </a:pPr>
            <a:r>
              <a:rPr lang="en-US" sz="2400" b="1" dirty="0"/>
              <a:t>      - Margins, fonts, font sizes, colors should be </a:t>
            </a:r>
            <a:r>
              <a:rPr lang="en-US" sz="2400" b="1" u="sng" dirty="0"/>
              <a:t>consistent throughout</a:t>
            </a:r>
          </a:p>
          <a:p>
            <a:pPr>
              <a:spcAft>
                <a:spcPts val="600"/>
              </a:spcAft>
            </a:pPr>
            <a:r>
              <a:rPr lang="en-US" sz="2400" b="1" dirty="0"/>
              <a:t>      - Idea font style:  Arial, Tahoma, Veranda</a:t>
            </a:r>
          </a:p>
          <a:p>
            <a:pPr>
              <a:spcAft>
                <a:spcPts val="600"/>
              </a:spcAft>
            </a:pPr>
            <a:r>
              <a:rPr lang="en-US" sz="2400" b="1" dirty="0"/>
              <a:t>      - Idea font size:  No smaller the 24 point</a:t>
            </a:r>
          </a:p>
          <a:p>
            <a:pPr>
              <a:spcAft>
                <a:spcPts val="600"/>
              </a:spcAft>
            </a:pPr>
            <a:r>
              <a:rPr lang="en-US" sz="2400" b="1" dirty="0"/>
              <a:t>      - Text colors:  Dark on light backgrounds - Light on dark backgrounds</a:t>
            </a:r>
          </a:p>
          <a:p>
            <a:pPr>
              <a:spcAft>
                <a:spcPts val="600"/>
              </a:spcAft>
            </a:pPr>
            <a:r>
              <a:rPr lang="en-US" sz="2400" b="1" dirty="0"/>
              <a:t>      - {Optional} Can insert a cadets in action video up to 25 seconds in length    </a:t>
            </a:r>
          </a:p>
          <a:p>
            <a:pPr>
              <a:spcAft>
                <a:spcPts val="600"/>
              </a:spcAft>
            </a:pPr>
            <a:r>
              <a:rPr lang="en-US" sz="2400" b="1" dirty="0"/>
              <a:t>      - Incorporate photos throughout as needed</a:t>
            </a:r>
          </a:p>
          <a:p>
            <a:pPr marL="342900" indent="-342900">
              <a:spcAft>
                <a:spcPts val="600"/>
              </a:spcAft>
              <a:buFont typeface="Wingdings" panose="05000000000000000000" pitchFamily="2" charset="2"/>
              <a:buChar char="v"/>
            </a:pPr>
            <a:r>
              <a:rPr lang="en-US" sz="2400" b="1" dirty="0">
                <a:solidFill>
                  <a:srgbClr val="C00000"/>
                </a:solidFill>
              </a:rPr>
              <a:t>Target briefing to no more than 20 slides </a:t>
            </a:r>
          </a:p>
          <a:p>
            <a:pPr>
              <a:spcAft>
                <a:spcPts val="600"/>
              </a:spcAft>
            </a:pPr>
            <a:endParaRPr lang="en-US" sz="2400" b="1" i="1" dirty="0"/>
          </a:p>
        </p:txBody>
      </p:sp>
    </p:spTree>
    <p:extLst>
      <p:ext uri="{BB962C8B-B14F-4D97-AF65-F5344CB8AC3E}">
        <p14:creationId xmlns:p14="http://schemas.microsoft.com/office/powerpoint/2010/main" val="4251380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8105967" cy="666035"/>
          </a:xfrm>
        </p:spPr>
        <p:txBody>
          <a:bodyPr>
            <a:noAutofit/>
          </a:bodyPr>
          <a:lstStyle/>
          <a:p>
            <a:pPr algn="l"/>
            <a:r>
              <a:rPr lang="en-US" sz="4000" b="1" u="sng" dirty="0">
                <a:effectLst>
                  <a:outerShdw blurRad="38100" dist="38100" dir="2700000" algn="tl">
                    <a:srgbClr val="000000">
                      <a:alpha val="43137"/>
                    </a:srgbClr>
                  </a:outerShdw>
                </a:effectLst>
              </a:rPr>
              <a:t>EXCEED THE STANDARD</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15818" y="1069327"/>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609600" y="1182231"/>
            <a:ext cx="10966582" cy="5652830"/>
          </a:xfrm>
          <a:prstGeom prst="rect">
            <a:avLst/>
          </a:prstGeom>
          <a:noFill/>
        </p:spPr>
        <p:txBody>
          <a:bodyPr wrap="square">
            <a:spAutoFit/>
          </a:bodyPr>
          <a:lstStyle/>
          <a:p>
            <a:pPr marL="342900" indent="-342900">
              <a:spcAft>
                <a:spcPts val="800"/>
              </a:spcAft>
              <a:buFont typeface="Wingdings" panose="05000000000000000000" pitchFamily="2" charset="2"/>
              <a:buChar char="§"/>
            </a:pPr>
            <a:r>
              <a:rPr lang="en-US" sz="2400" b="1" dirty="0">
                <a:solidFill>
                  <a:srgbClr val="C00000"/>
                </a:solidFill>
              </a:rPr>
              <a:t>HUGE:  Don’t read each slide…</a:t>
            </a:r>
            <a:r>
              <a:rPr lang="en-US" sz="2400" b="1" u="sng" dirty="0">
                <a:solidFill>
                  <a:srgbClr val="C00000"/>
                </a:solidFill>
              </a:rPr>
              <a:t>talk about each slide!</a:t>
            </a:r>
          </a:p>
          <a:p>
            <a:pPr marL="342900" indent="-342900">
              <a:spcAft>
                <a:spcPts val="800"/>
              </a:spcAft>
              <a:buFont typeface="Wingdings" panose="05000000000000000000" pitchFamily="2" charset="2"/>
              <a:buChar char="§"/>
            </a:pPr>
            <a:r>
              <a:rPr lang="en-US" sz="2400" b="1" dirty="0"/>
              <a:t>Integrate units “best practices” in your briefing </a:t>
            </a:r>
          </a:p>
          <a:p>
            <a:pPr marL="342900" indent="-342900">
              <a:spcAft>
                <a:spcPts val="800"/>
              </a:spcAft>
              <a:buFont typeface="Wingdings" panose="05000000000000000000" pitchFamily="2" charset="2"/>
              <a:buChar char="§"/>
            </a:pPr>
            <a:r>
              <a:rPr lang="en-US" sz="2400" b="1" dirty="0"/>
              <a:t>Ensure data on slides reflect what’s in WINGS – </a:t>
            </a:r>
            <a:r>
              <a:rPr lang="en-US" sz="2400" b="1" u="sng" dirty="0"/>
              <a:t>DOUBLE CHECK</a:t>
            </a:r>
          </a:p>
          <a:p>
            <a:pPr marL="342900" indent="-342900">
              <a:spcAft>
                <a:spcPts val="800"/>
              </a:spcAft>
              <a:buFont typeface="Wingdings" panose="05000000000000000000" pitchFamily="2" charset="2"/>
              <a:buChar char="§"/>
            </a:pPr>
            <a:r>
              <a:rPr lang="en-US" sz="2400" b="1" dirty="0"/>
              <a:t>Be prepared to explain your supporting data when asked by the evaluator</a:t>
            </a:r>
          </a:p>
          <a:p>
            <a:pPr marL="342900" indent="-342900">
              <a:spcAft>
                <a:spcPts val="800"/>
              </a:spcAft>
              <a:buFont typeface="Wingdings" panose="05000000000000000000" pitchFamily="2" charset="2"/>
              <a:buChar char="§"/>
            </a:pPr>
            <a:r>
              <a:rPr lang="en-US" sz="2400" b="1" dirty="0"/>
              <a:t>Speak clearly and loud enough for evaluator to hear</a:t>
            </a:r>
          </a:p>
          <a:p>
            <a:pPr marL="342900" indent="-342900">
              <a:spcAft>
                <a:spcPts val="800"/>
              </a:spcAft>
              <a:buFont typeface="Wingdings" panose="05000000000000000000" pitchFamily="2" charset="2"/>
              <a:buChar char="§"/>
            </a:pPr>
            <a:r>
              <a:rPr lang="en-US" sz="2400" b="1" dirty="0"/>
              <a:t>Briefing should be polished and well rehearsed again and again</a:t>
            </a:r>
          </a:p>
          <a:p>
            <a:pPr>
              <a:spcAft>
                <a:spcPts val="800"/>
              </a:spcAft>
            </a:pPr>
            <a:r>
              <a:rPr lang="en-US" sz="2400" b="1" dirty="0"/>
              <a:t>     - First with fellow cadet staff members (several practice runs)</a:t>
            </a:r>
          </a:p>
          <a:p>
            <a:pPr>
              <a:spcAft>
                <a:spcPts val="800"/>
              </a:spcAft>
            </a:pPr>
            <a:r>
              <a:rPr lang="en-US" sz="2400" b="1" dirty="0"/>
              <a:t>     - Then with Instructor Team (multiple times)</a:t>
            </a:r>
          </a:p>
          <a:p>
            <a:pPr>
              <a:spcAft>
                <a:spcPts val="800"/>
              </a:spcAft>
            </a:pPr>
            <a:r>
              <a:rPr lang="en-US" sz="2400" b="1" dirty="0"/>
              <a:t>     - Lastly, with a School Administrator or an English Teacher (1 week out) </a:t>
            </a:r>
          </a:p>
          <a:p>
            <a:pPr marL="342900" indent="-342900">
              <a:spcAft>
                <a:spcPts val="800"/>
              </a:spcAft>
              <a:buFont typeface="Wingdings" panose="05000000000000000000" pitchFamily="2" charset="2"/>
              <a:buChar char="v"/>
            </a:pPr>
            <a:r>
              <a:rPr lang="en-US" sz="2400" b="1" dirty="0">
                <a:solidFill>
                  <a:srgbClr val="C00000"/>
                </a:solidFill>
              </a:rPr>
              <a:t>Aim to keep briefing under 35 minutes…allow time for questions &amp; answers</a:t>
            </a:r>
          </a:p>
          <a:p>
            <a:pPr>
              <a:spcAft>
                <a:spcPts val="800"/>
              </a:spcAft>
            </a:pPr>
            <a:endParaRPr lang="en-US" sz="2400" b="1" dirty="0"/>
          </a:p>
          <a:p>
            <a:pPr>
              <a:spcAft>
                <a:spcPts val="600"/>
              </a:spcAft>
            </a:pPr>
            <a:endParaRPr lang="en-US" sz="2400" b="1" i="1" dirty="0"/>
          </a:p>
        </p:txBody>
      </p:sp>
    </p:spTree>
    <p:extLst>
      <p:ext uri="{BB962C8B-B14F-4D97-AF65-F5344CB8AC3E}">
        <p14:creationId xmlns:p14="http://schemas.microsoft.com/office/powerpoint/2010/main" val="4172103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8105967" cy="666035"/>
          </a:xfrm>
        </p:spPr>
        <p:txBody>
          <a:bodyPr>
            <a:noAutofit/>
          </a:bodyPr>
          <a:lstStyle/>
          <a:p>
            <a:pPr algn="l"/>
            <a:r>
              <a:rPr lang="en-US" sz="4000" b="1" u="sng" dirty="0">
                <a:effectLst>
                  <a:outerShdw blurRad="38100" dist="38100" dir="2700000" algn="tl">
                    <a:srgbClr val="000000">
                      <a:alpha val="43137"/>
                    </a:srgbClr>
                  </a:outerShdw>
                </a:effectLst>
              </a:rPr>
              <a:t>THE BRIEFING</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15818" y="1069327"/>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1503346" y="1546551"/>
            <a:ext cx="9096474" cy="3939540"/>
          </a:xfrm>
          <a:prstGeom prst="rect">
            <a:avLst/>
          </a:prstGeom>
          <a:noFill/>
          <a:ln w="19050">
            <a:solidFill>
              <a:schemeClr val="tx1"/>
            </a:solidFill>
          </a:ln>
        </p:spPr>
        <p:txBody>
          <a:bodyPr wrap="square">
            <a:spAutoFit/>
          </a:bodyPr>
          <a:lstStyle/>
          <a:p>
            <a:pPr algn="ctr">
              <a:spcAft>
                <a:spcPts val="600"/>
              </a:spcAft>
            </a:pPr>
            <a:r>
              <a:rPr lang="en-US" sz="4000" b="1" i="0" u="none" strike="noStrike" dirty="0">
                <a:solidFill>
                  <a:srgbClr val="000000"/>
                </a:solidFill>
                <a:latin typeface="Tenorite" panose="00000500000000000000" pitchFamily="2" charset="0"/>
              </a:rPr>
              <a:t>This is just an “example” of a </a:t>
            </a:r>
          </a:p>
          <a:p>
            <a:pPr algn="ctr">
              <a:spcAft>
                <a:spcPts val="600"/>
              </a:spcAft>
            </a:pPr>
            <a:r>
              <a:rPr lang="en-US" sz="4000" b="1" i="0" u="none" strike="noStrike" dirty="0">
                <a:solidFill>
                  <a:srgbClr val="C00000"/>
                </a:solidFill>
                <a:effectLst>
                  <a:outerShdw blurRad="38100" dist="38100" dir="2700000" algn="tl">
                    <a:srgbClr val="000000">
                      <a:alpha val="43137"/>
                    </a:srgbClr>
                  </a:outerShdw>
                </a:effectLst>
                <a:latin typeface="Tenorite" panose="00000500000000000000" pitchFamily="2" charset="0"/>
              </a:rPr>
              <a:t>CADET MISSION BRIEF</a:t>
            </a:r>
            <a:r>
              <a:rPr lang="en-US" sz="4000" b="1" i="0" u="none" strike="noStrike" dirty="0">
                <a:effectLst>
                  <a:outerShdw blurRad="38100" dist="38100" dir="2700000" algn="tl">
                    <a:srgbClr val="000000">
                      <a:alpha val="43137"/>
                    </a:srgbClr>
                  </a:outerShdw>
                </a:effectLst>
                <a:latin typeface="Tenorite" panose="00000500000000000000" pitchFamily="2" charset="0"/>
              </a:rPr>
              <a:t>.</a:t>
            </a:r>
            <a:r>
              <a:rPr lang="en-US" sz="4000" b="1" i="0" u="none" strike="noStrike" dirty="0">
                <a:solidFill>
                  <a:srgbClr val="C00000"/>
                </a:solidFill>
                <a:effectLst>
                  <a:outerShdw blurRad="38100" dist="38100" dir="2700000" algn="tl">
                    <a:srgbClr val="000000">
                      <a:alpha val="43137"/>
                    </a:srgbClr>
                  </a:outerShdw>
                </a:effectLst>
                <a:latin typeface="Tenorite" panose="00000500000000000000" pitchFamily="2" charset="0"/>
              </a:rPr>
              <a:t> </a:t>
            </a:r>
          </a:p>
          <a:p>
            <a:pPr algn="ctr">
              <a:spcAft>
                <a:spcPts val="600"/>
              </a:spcAft>
            </a:pPr>
            <a:r>
              <a:rPr lang="en-US" sz="4000" b="1" i="0" u="none" strike="noStrike" dirty="0">
                <a:solidFill>
                  <a:srgbClr val="000000"/>
                </a:solidFill>
                <a:latin typeface="Tenorite" panose="00000500000000000000" pitchFamily="2" charset="0"/>
              </a:rPr>
              <a:t>It includes all 6 mandatory and some optional* briefing items. You will need to </a:t>
            </a:r>
            <a:r>
              <a:rPr lang="en-US" sz="4000" b="1" i="0" strike="noStrike" dirty="0">
                <a:solidFill>
                  <a:srgbClr val="0070C0"/>
                </a:solidFill>
                <a:effectLst>
                  <a:outerShdw blurRad="38100" dist="38100" dir="2700000" algn="tl">
                    <a:srgbClr val="000000">
                      <a:alpha val="43137"/>
                    </a:srgbClr>
                  </a:outerShdw>
                </a:effectLst>
                <a:latin typeface="Tenorite" panose="00000500000000000000" pitchFamily="2" charset="0"/>
              </a:rPr>
              <a:t>CREATE YOUR OWN BRIEFING </a:t>
            </a:r>
            <a:r>
              <a:rPr lang="en-US" sz="4000" b="1" i="0" u="none" strike="noStrike" dirty="0">
                <a:solidFill>
                  <a:srgbClr val="000000"/>
                </a:solidFill>
                <a:latin typeface="Tenorite" panose="00000500000000000000" pitchFamily="2" charset="0"/>
              </a:rPr>
              <a:t>that tells your unit’s story.</a:t>
            </a:r>
            <a:endParaRPr lang="en-US" sz="4000" b="1" i="1" dirty="0">
              <a:latin typeface="Tenorite" panose="00000500000000000000" pitchFamily="2" charset="0"/>
            </a:endParaRPr>
          </a:p>
        </p:txBody>
      </p:sp>
      <p:sp>
        <p:nvSpPr>
          <p:cNvPr id="3" name="TextBox 2">
            <a:extLst>
              <a:ext uri="{FF2B5EF4-FFF2-40B4-BE49-F238E27FC236}">
                <a16:creationId xmlns:a16="http://schemas.microsoft.com/office/drawing/2014/main" id="{14500E0F-CFAF-AFAC-E5E0-2851774F8012}"/>
              </a:ext>
            </a:extLst>
          </p:cNvPr>
          <p:cNvSpPr txBox="1"/>
          <p:nvPr/>
        </p:nvSpPr>
        <p:spPr>
          <a:xfrm>
            <a:off x="1548013" y="5502421"/>
            <a:ext cx="3434338" cy="461665"/>
          </a:xfrm>
          <a:prstGeom prst="rect">
            <a:avLst/>
          </a:prstGeom>
          <a:noFill/>
        </p:spPr>
        <p:txBody>
          <a:bodyPr wrap="none" rtlCol="0">
            <a:spAutoFit/>
          </a:bodyPr>
          <a:lstStyle/>
          <a:p>
            <a:r>
              <a:rPr lang="en-US" sz="2400" i="1" dirty="0">
                <a:solidFill>
                  <a:schemeClr val="bg1">
                    <a:lumMod val="50000"/>
                  </a:schemeClr>
                </a:solidFill>
              </a:rPr>
              <a:t>* = Varies between units</a:t>
            </a:r>
          </a:p>
        </p:txBody>
      </p:sp>
    </p:spTree>
    <p:extLst>
      <p:ext uri="{BB962C8B-B14F-4D97-AF65-F5344CB8AC3E}">
        <p14:creationId xmlns:p14="http://schemas.microsoft.com/office/powerpoint/2010/main" val="1681152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1747629" y="209875"/>
            <a:ext cx="8696739" cy="2174687"/>
          </a:xfrm>
        </p:spPr>
        <p:txBody>
          <a:bodyPr>
            <a:noAutofit/>
          </a:bodyPr>
          <a:lstStyle/>
          <a:p>
            <a:r>
              <a:rPr lang="en-US" sz="4000" b="1" dirty="0">
                <a:effectLst>
                  <a:outerShdw blurRad="38100" dist="38100" dir="2700000" algn="tl">
                    <a:srgbClr val="000000">
                      <a:alpha val="43137"/>
                    </a:srgbClr>
                  </a:outerShdw>
                </a:effectLst>
              </a:rPr>
              <a:t>WELCOME TO</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ANY HIGH SCHOOL</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ZZ-001</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15818" y="1069327"/>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pic>
        <p:nvPicPr>
          <p:cNvPr id="3" name="Picture 2">
            <a:extLst>
              <a:ext uri="{FF2B5EF4-FFF2-40B4-BE49-F238E27FC236}">
                <a16:creationId xmlns:a16="http://schemas.microsoft.com/office/drawing/2014/main" id="{4563493E-405C-E6C7-20A5-7EE9EDB744D9}"/>
              </a:ext>
            </a:extLst>
          </p:cNvPr>
          <p:cNvPicPr>
            <a:picLocks noChangeAspect="1"/>
          </p:cNvPicPr>
          <p:nvPr/>
        </p:nvPicPr>
        <p:blipFill>
          <a:blip r:embed="rId2"/>
          <a:stretch>
            <a:fillRect/>
          </a:stretch>
        </p:blipFill>
        <p:spPr>
          <a:xfrm>
            <a:off x="1747629" y="2090457"/>
            <a:ext cx="8696739" cy="3776589"/>
          </a:xfrm>
          <a:prstGeom prst="rect">
            <a:avLst/>
          </a:prstGeom>
          <a:solidFill>
            <a:schemeClr val="tx1">
              <a:alpha val="46000"/>
            </a:schemeClr>
          </a:solidFill>
          <a:effectLst>
            <a:outerShdw blurRad="50800" dist="38100" dir="8100000" algn="tr" rotWithShape="0">
              <a:prstClr val="black">
                <a:alpha val="40000"/>
              </a:prstClr>
            </a:outerShdw>
          </a:effectLst>
        </p:spPr>
      </p:pic>
      <p:sp>
        <p:nvSpPr>
          <p:cNvPr id="6" name="Subtitle 2">
            <a:extLst>
              <a:ext uri="{FF2B5EF4-FFF2-40B4-BE49-F238E27FC236}">
                <a16:creationId xmlns:a16="http://schemas.microsoft.com/office/drawing/2014/main" id="{C51E6007-9AEF-1AAA-7A5C-443072DD9F2B}"/>
              </a:ext>
            </a:extLst>
          </p:cNvPr>
          <p:cNvSpPr txBox="1">
            <a:spLocks/>
          </p:cNvSpPr>
          <p:nvPr/>
        </p:nvSpPr>
        <p:spPr>
          <a:xfrm>
            <a:off x="1966912" y="5921770"/>
            <a:ext cx="8258176" cy="6318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dirty="0"/>
              <a:t>Building a Culture of Excellence since XXXX!</a:t>
            </a:r>
          </a:p>
        </p:txBody>
      </p:sp>
      <p:sp>
        <p:nvSpPr>
          <p:cNvPr id="4" name="TextBox 1">
            <a:extLst>
              <a:ext uri="{FF2B5EF4-FFF2-40B4-BE49-F238E27FC236}">
                <a16:creationId xmlns:a16="http://schemas.microsoft.com/office/drawing/2014/main" id="{555814E2-9D1A-1C29-2A14-A4CF8CF105C6}"/>
              </a:ext>
            </a:extLst>
          </p:cNvPr>
          <p:cNvSpPr txBox="1"/>
          <p:nvPr/>
        </p:nvSpPr>
        <p:spPr>
          <a:xfrm>
            <a:off x="7972425" y="5832756"/>
            <a:ext cx="4114800" cy="253916"/>
          </a:xfrm>
          <a:prstGeom prst="rect">
            <a:avLst/>
          </a:prstGeom>
          <a:noFill/>
        </p:spPr>
        <p:txBody>
          <a:bodyPr wrap="square" rtlCol="0">
            <a:spAutoFit/>
          </a:bodyPr>
          <a:lstStyle>
            <a:defPPr>
              <a:defRPr lang="en-US"/>
            </a:defPPr>
            <a:lvl1pPr algn="ctr" rtl="0" fontAlgn="base">
              <a:spcBef>
                <a:spcPct val="0"/>
              </a:spcBef>
              <a:spcAft>
                <a:spcPct val="0"/>
              </a:spcAft>
              <a:defRPr sz="1600" kern="1200">
                <a:solidFill>
                  <a:schemeClr val="bg1"/>
                </a:solidFill>
                <a:latin typeface="Arial" charset="0"/>
                <a:ea typeface="+mn-ea"/>
                <a:cs typeface="+mn-cs"/>
              </a:defRPr>
            </a:lvl1pPr>
            <a:lvl2pPr marL="457200" algn="ctr" rtl="0" fontAlgn="base">
              <a:spcBef>
                <a:spcPct val="0"/>
              </a:spcBef>
              <a:spcAft>
                <a:spcPct val="0"/>
              </a:spcAft>
              <a:defRPr sz="1600" kern="1200">
                <a:solidFill>
                  <a:schemeClr val="bg1"/>
                </a:solidFill>
                <a:latin typeface="Arial" charset="0"/>
                <a:ea typeface="+mn-ea"/>
                <a:cs typeface="+mn-cs"/>
              </a:defRPr>
            </a:lvl2pPr>
            <a:lvl3pPr marL="914400" algn="ctr" rtl="0" fontAlgn="base">
              <a:spcBef>
                <a:spcPct val="0"/>
              </a:spcBef>
              <a:spcAft>
                <a:spcPct val="0"/>
              </a:spcAft>
              <a:defRPr sz="1600" kern="1200">
                <a:solidFill>
                  <a:schemeClr val="bg1"/>
                </a:solidFill>
                <a:latin typeface="Arial" charset="0"/>
                <a:ea typeface="+mn-ea"/>
                <a:cs typeface="+mn-cs"/>
              </a:defRPr>
            </a:lvl3pPr>
            <a:lvl4pPr marL="1371600" algn="ctr" rtl="0" fontAlgn="base">
              <a:spcBef>
                <a:spcPct val="0"/>
              </a:spcBef>
              <a:spcAft>
                <a:spcPct val="0"/>
              </a:spcAft>
              <a:defRPr sz="1600" kern="1200">
                <a:solidFill>
                  <a:schemeClr val="bg1"/>
                </a:solidFill>
                <a:latin typeface="Arial" charset="0"/>
                <a:ea typeface="+mn-ea"/>
                <a:cs typeface="+mn-cs"/>
              </a:defRPr>
            </a:lvl4pPr>
            <a:lvl5pPr marL="1828800" algn="ctr" rtl="0" fontAlgn="base">
              <a:spcBef>
                <a:spcPct val="0"/>
              </a:spcBef>
              <a:spcAft>
                <a:spcPct val="0"/>
              </a:spcAft>
              <a:defRPr sz="1600" kern="1200">
                <a:solidFill>
                  <a:schemeClr val="bg1"/>
                </a:solidFill>
                <a:latin typeface="Arial" charset="0"/>
                <a:ea typeface="+mn-ea"/>
                <a:cs typeface="+mn-cs"/>
              </a:defRPr>
            </a:lvl5pPr>
            <a:lvl6pPr marL="2286000" algn="l" defTabSz="914400" rtl="0" eaLnBrk="1" latinLnBrk="0" hangingPunct="1">
              <a:defRPr sz="1600" kern="1200">
                <a:solidFill>
                  <a:schemeClr val="bg1"/>
                </a:solidFill>
                <a:latin typeface="Arial" charset="0"/>
                <a:ea typeface="+mn-ea"/>
                <a:cs typeface="+mn-cs"/>
              </a:defRPr>
            </a:lvl6pPr>
            <a:lvl7pPr marL="2743200" algn="l" defTabSz="914400" rtl="0" eaLnBrk="1" latinLnBrk="0" hangingPunct="1">
              <a:defRPr sz="1600" kern="1200">
                <a:solidFill>
                  <a:schemeClr val="bg1"/>
                </a:solidFill>
                <a:latin typeface="Arial" charset="0"/>
                <a:ea typeface="+mn-ea"/>
                <a:cs typeface="+mn-cs"/>
              </a:defRPr>
            </a:lvl7pPr>
            <a:lvl8pPr marL="3200400" algn="l" defTabSz="914400" rtl="0" eaLnBrk="1" latinLnBrk="0" hangingPunct="1">
              <a:defRPr sz="1600" kern="1200">
                <a:solidFill>
                  <a:schemeClr val="bg1"/>
                </a:solidFill>
                <a:latin typeface="Arial" charset="0"/>
                <a:ea typeface="+mn-ea"/>
                <a:cs typeface="+mn-cs"/>
              </a:defRPr>
            </a:lvl8pPr>
            <a:lvl9pPr marL="3657600" algn="l" defTabSz="914400" rtl="0" eaLnBrk="1" latinLnBrk="0" hangingPunct="1">
              <a:defRPr sz="1600" kern="1200">
                <a:solidFill>
                  <a:schemeClr val="bg1"/>
                </a:solidFill>
                <a:latin typeface="Arial" charset="0"/>
                <a:ea typeface="+mn-ea"/>
                <a:cs typeface="+mn-cs"/>
              </a:defRPr>
            </a:lvl9pPr>
          </a:lstStyle>
          <a:p>
            <a:r>
              <a:rPr lang="en-US" sz="1050" dirty="0">
                <a:solidFill>
                  <a:schemeClr val="bg1">
                    <a:lumMod val="65000"/>
                  </a:schemeClr>
                </a:solidFill>
                <a:latin typeface="+mj-lt"/>
              </a:rPr>
              <a:t>Example Photo</a:t>
            </a:r>
          </a:p>
        </p:txBody>
      </p:sp>
    </p:spTree>
    <p:extLst>
      <p:ext uri="{BB962C8B-B14F-4D97-AF65-F5344CB8AC3E}">
        <p14:creationId xmlns:p14="http://schemas.microsoft.com/office/powerpoint/2010/main" val="1216051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8105967" cy="666035"/>
          </a:xfrm>
        </p:spPr>
        <p:txBody>
          <a:bodyPr>
            <a:noAutofit/>
          </a:bodyPr>
          <a:lstStyle/>
          <a:p>
            <a:pPr algn="l"/>
            <a:r>
              <a:rPr lang="en-US" sz="4000" b="1" u="sng" dirty="0">
                <a:effectLst>
                  <a:outerShdw blurRad="38100" dist="38100" dir="2700000" algn="tl">
                    <a:srgbClr val="000000">
                      <a:alpha val="43137"/>
                    </a:srgbClr>
                  </a:outerShdw>
                </a:effectLst>
              </a:rPr>
              <a:t>OVERVIEW</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228599" y="1411739"/>
            <a:ext cx="11336693" cy="5611793"/>
          </a:xfrm>
          <a:prstGeom prst="rect">
            <a:avLst/>
          </a:prstGeom>
          <a:noFill/>
        </p:spPr>
        <p:txBody>
          <a:bodyPr wrap="square">
            <a:spAutoFit/>
          </a:bodyPr>
          <a:lstStyle/>
          <a:p>
            <a:pPr marL="800100" lvl="1" indent="-342900">
              <a:spcBef>
                <a:spcPts val="1000"/>
              </a:spcBef>
              <a:buClrTx/>
              <a:buFont typeface="Wingdings" panose="05000000000000000000" pitchFamily="2" charset="2"/>
              <a:buChar char="§"/>
            </a:pPr>
            <a:r>
              <a:rPr lang="en-US" sz="2400" b="1" dirty="0">
                <a:solidFill>
                  <a:schemeClr val="tx1"/>
                </a:solidFill>
              </a:rPr>
              <a:t>Unit Structure </a:t>
            </a:r>
            <a:r>
              <a:rPr lang="en-US" sz="2400" b="1" dirty="0"/>
              <a:t>| Unit Summary </a:t>
            </a:r>
            <a:r>
              <a:rPr lang="en-US" sz="2000" b="1" dirty="0">
                <a:solidFill>
                  <a:schemeClr val="tx1"/>
                </a:solidFill>
              </a:rPr>
              <a:t>{Optional}</a:t>
            </a:r>
          </a:p>
          <a:p>
            <a:pPr marL="800100" lvl="1" indent="-342900">
              <a:spcBef>
                <a:spcPts val="1000"/>
              </a:spcBef>
              <a:buClrTx/>
              <a:buFont typeface="Wingdings" panose="05000000000000000000" pitchFamily="2" charset="2"/>
              <a:buChar char="§"/>
            </a:pPr>
            <a:r>
              <a:rPr lang="en-US" sz="2400" b="1" dirty="0">
                <a:solidFill>
                  <a:schemeClr val="tx1"/>
                </a:solidFill>
              </a:rPr>
              <a:t>Unit Goals and Performance Measurements </a:t>
            </a:r>
            <a:r>
              <a:rPr lang="en-US" b="1" dirty="0">
                <a:solidFill>
                  <a:srgbClr val="C00000"/>
                </a:solidFill>
              </a:rPr>
              <a:t>(M)</a:t>
            </a:r>
          </a:p>
          <a:p>
            <a:pPr marL="800100" lvl="1" indent="-342900">
              <a:spcBef>
                <a:spcPts val="1000"/>
              </a:spcBef>
              <a:buClrTx/>
              <a:buFont typeface="Wingdings" panose="05000000000000000000" pitchFamily="2" charset="2"/>
              <a:buChar char="§"/>
            </a:pPr>
            <a:r>
              <a:rPr lang="en-US" sz="2400" b="1" dirty="0">
                <a:solidFill>
                  <a:schemeClr val="tx1"/>
                </a:solidFill>
              </a:rPr>
              <a:t>Unit Health and Wellness Program </a:t>
            </a:r>
            <a:r>
              <a:rPr lang="en-US" b="1" dirty="0">
                <a:solidFill>
                  <a:srgbClr val="C00000"/>
                </a:solidFill>
              </a:rPr>
              <a:t>(M)</a:t>
            </a:r>
          </a:p>
          <a:p>
            <a:pPr marL="800100" lvl="1" indent="-342900">
              <a:spcBef>
                <a:spcPts val="1000"/>
              </a:spcBef>
              <a:buFont typeface="Wingdings" panose="05000000000000000000" pitchFamily="2" charset="2"/>
              <a:buChar char="§"/>
            </a:pPr>
            <a:r>
              <a:rPr lang="en-US" sz="2400" b="1" dirty="0">
                <a:solidFill>
                  <a:schemeClr val="tx1"/>
                </a:solidFill>
              </a:rPr>
              <a:t>Community Service Summary </a:t>
            </a:r>
            <a:r>
              <a:rPr lang="en-US" b="1" dirty="0">
                <a:solidFill>
                  <a:srgbClr val="C00000"/>
                </a:solidFill>
              </a:rPr>
              <a:t>(M) Must include events with hours &amp; cadet participation rates </a:t>
            </a:r>
          </a:p>
          <a:p>
            <a:pPr marL="800100" lvl="1" indent="-342900">
              <a:spcBef>
                <a:spcPts val="1000"/>
              </a:spcBef>
              <a:buClrTx/>
              <a:buFont typeface="Wingdings" panose="05000000000000000000" pitchFamily="2" charset="2"/>
              <a:buChar char="§"/>
            </a:pPr>
            <a:r>
              <a:rPr lang="en-US" sz="2400" b="1" dirty="0">
                <a:solidFill>
                  <a:schemeClr val="tx1"/>
                </a:solidFill>
              </a:rPr>
              <a:t>Curriculum in Action (CIA) Trips </a:t>
            </a:r>
            <a:r>
              <a:rPr lang="en-US" b="1" dirty="0">
                <a:solidFill>
                  <a:srgbClr val="C00000"/>
                </a:solidFill>
              </a:rPr>
              <a:t>(M) Must include cadet participation rates </a:t>
            </a:r>
            <a:r>
              <a:rPr lang="en-US" sz="1600" b="1" dirty="0">
                <a:solidFill>
                  <a:srgbClr val="C00000"/>
                </a:solidFill>
              </a:rPr>
              <a:t> </a:t>
            </a:r>
          </a:p>
          <a:p>
            <a:pPr marL="800100" lvl="1" indent="-342900">
              <a:spcBef>
                <a:spcPts val="1000"/>
              </a:spcBef>
              <a:buClrTx/>
              <a:buFont typeface="Wingdings" panose="05000000000000000000" pitchFamily="2" charset="2"/>
              <a:buChar char="§"/>
            </a:pPr>
            <a:r>
              <a:rPr lang="en-US" sz="2400" b="1" dirty="0">
                <a:solidFill>
                  <a:schemeClr val="tx1"/>
                </a:solidFill>
              </a:rPr>
              <a:t>Leadership Development Requirements (LDRs) </a:t>
            </a:r>
            <a:r>
              <a:rPr lang="en-US" sz="1700" b="1" dirty="0">
                <a:solidFill>
                  <a:srgbClr val="C00000"/>
                </a:solidFill>
              </a:rPr>
              <a:t>(M) Must include cadet participation rates </a:t>
            </a:r>
          </a:p>
          <a:p>
            <a:pPr marL="800100" lvl="1" indent="-342900">
              <a:spcBef>
                <a:spcPts val="1000"/>
              </a:spcBef>
              <a:buClrTx/>
              <a:buFont typeface="Wingdings" panose="05000000000000000000" pitchFamily="2" charset="2"/>
              <a:buChar char="§"/>
            </a:pPr>
            <a:r>
              <a:rPr lang="en-US" sz="2400" b="1" dirty="0">
                <a:solidFill>
                  <a:schemeClr val="tx1"/>
                </a:solidFill>
              </a:rPr>
              <a:t>Campus Activities, Clubs, Sports, etc. in which cadets participate </a:t>
            </a:r>
            <a:r>
              <a:rPr lang="en-US" b="1" dirty="0">
                <a:solidFill>
                  <a:srgbClr val="C00000"/>
                </a:solidFill>
              </a:rPr>
              <a:t>(M)</a:t>
            </a:r>
          </a:p>
          <a:p>
            <a:pPr marL="800100" lvl="1" indent="-342900">
              <a:spcBef>
                <a:spcPts val="1000"/>
              </a:spcBef>
              <a:buFont typeface="Wingdings" panose="05000000000000000000" pitchFamily="2" charset="2"/>
              <a:buChar char="§"/>
            </a:pPr>
            <a:r>
              <a:rPr lang="en-US" sz="2400" b="1" dirty="0">
                <a:solidFill>
                  <a:schemeClr val="tx1"/>
                </a:solidFill>
              </a:rPr>
              <a:t>Cadets in Action </a:t>
            </a:r>
            <a:r>
              <a:rPr lang="en-US" sz="2000" b="1" dirty="0"/>
              <a:t>{Optional}</a:t>
            </a:r>
          </a:p>
          <a:p>
            <a:pPr marL="800100" lvl="1" indent="-342900">
              <a:spcBef>
                <a:spcPts val="1000"/>
              </a:spcBef>
              <a:buFont typeface="Wingdings" panose="05000000000000000000" pitchFamily="2" charset="2"/>
              <a:buChar char="§"/>
            </a:pPr>
            <a:r>
              <a:rPr lang="en-US" sz="2400" b="1" dirty="0">
                <a:solidFill>
                  <a:schemeClr val="tx1"/>
                </a:solidFill>
              </a:rPr>
              <a:t>Summary </a:t>
            </a:r>
            <a:r>
              <a:rPr lang="en-US" sz="2000" b="1" dirty="0"/>
              <a:t>{Optional}</a:t>
            </a:r>
          </a:p>
          <a:p>
            <a:pPr lvl="1"/>
            <a:endParaRPr lang="en-US" sz="800" b="1" dirty="0">
              <a:solidFill>
                <a:srgbClr val="C00000"/>
              </a:solidFill>
            </a:endParaRPr>
          </a:p>
          <a:p>
            <a:pPr marL="471487" lvl="1" indent="0">
              <a:buClrTx/>
              <a:buNone/>
            </a:pPr>
            <a:r>
              <a:rPr lang="en-US" b="1" dirty="0">
                <a:solidFill>
                  <a:srgbClr val="C00000"/>
                </a:solidFill>
              </a:rPr>
              <a:t>NOTE: Items marked as (M) are MANDATORY and MUST be briefed and cover ONLY the past 12 months.  Items marked as optional are highly encouraged and should relate to other UE key indicators.  </a:t>
            </a:r>
          </a:p>
          <a:p>
            <a:pPr>
              <a:spcAft>
                <a:spcPts val="600"/>
              </a:spcAft>
            </a:pPr>
            <a:endParaRPr lang="en-US" sz="2400" b="1" i="1" dirty="0"/>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4251741" cy="369332"/>
          </a:xfrm>
          <a:prstGeom prst="rect">
            <a:avLst/>
          </a:prstGeom>
          <a:noFill/>
        </p:spPr>
        <p:txBody>
          <a:bodyPr wrap="none" rtlCol="0">
            <a:spAutoFit/>
          </a:bodyPr>
          <a:lstStyle/>
          <a:p>
            <a:r>
              <a:rPr lang="en-US" b="1" i="1" dirty="0">
                <a:solidFill>
                  <a:schemeClr val="accent6">
                    <a:lumMod val="75000"/>
                  </a:schemeClr>
                </a:solidFill>
              </a:rPr>
              <a:t>Cadet Colonel Bill E. Goat - Commander</a:t>
            </a:r>
          </a:p>
        </p:txBody>
      </p:sp>
    </p:spTree>
    <p:extLst>
      <p:ext uri="{BB962C8B-B14F-4D97-AF65-F5344CB8AC3E}">
        <p14:creationId xmlns:p14="http://schemas.microsoft.com/office/powerpoint/2010/main" val="1312662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8105967" cy="666035"/>
          </a:xfrm>
        </p:spPr>
        <p:txBody>
          <a:bodyPr>
            <a:noAutofit/>
          </a:bodyPr>
          <a:lstStyle/>
          <a:p>
            <a:pPr algn="l"/>
            <a:r>
              <a:rPr lang="en-US" sz="4000" b="1" u="sng" dirty="0">
                <a:effectLst>
                  <a:outerShdw blurRad="38100" dist="38100" dir="2700000" algn="tl">
                    <a:srgbClr val="000000">
                      <a:alpha val="43137"/>
                    </a:srgbClr>
                  </a:outerShdw>
                </a:effectLst>
              </a:rPr>
              <a:t>UNIT STRUCTURE</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228600" y="1296746"/>
            <a:ext cx="11336693" cy="3431709"/>
          </a:xfrm>
          <a:prstGeom prst="rect">
            <a:avLst/>
          </a:prstGeom>
          <a:noFill/>
        </p:spPr>
        <p:txBody>
          <a:bodyPr wrap="square">
            <a:spAutoFit/>
          </a:bodyPr>
          <a:lstStyle/>
          <a:p>
            <a:pPr lvl="1">
              <a:spcBef>
                <a:spcPts val="1000"/>
              </a:spcBef>
            </a:pPr>
            <a:r>
              <a:rPr lang="en-US" sz="2000" b="1" dirty="0">
                <a:solidFill>
                  <a:srgbClr val="C00000"/>
                </a:solidFill>
                <a:latin typeface="+mj-lt"/>
              </a:rPr>
              <a:t>Overview: Describe how unit is organized, the enrollment, etc.</a:t>
            </a:r>
          </a:p>
          <a:p>
            <a:pPr lvl="1">
              <a:spcBef>
                <a:spcPts val="1000"/>
              </a:spcBef>
            </a:pPr>
            <a:r>
              <a:rPr lang="en-US" sz="3200" b="1" i="1" dirty="0"/>
              <a:t>ZZ-001 </a:t>
            </a:r>
            <a:r>
              <a:rPr lang="en-US" sz="3200" b="1" dirty="0"/>
              <a:t>|</a:t>
            </a:r>
            <a:r>
              <a:rPr lang="en-US" sz="3200" b="1" i="1" dirty="0"/>
              <a:t> THE FLYING GENERALS </a:t>
            </a:r>
            <a:r>
              <a:rPr lang="en-US" sz="2400" b="1" dirty="0">
                <a:solidFill>
                  <a:srgbClr val="898989"/>
                </a:solidFill>
                <a:latin typeface="+mj-lt"/>
              </a:rPr>
              <a:t>(example)</a:t>
            </a:r>
          </a:p>
          <a:p>
            <a:pPr marL="800100" lvl="1" indent="-342900">
              <a:spcBef>
                <a:spcPts val="400"/>
              </a:spcBef>
              <a:buFont typeface="Wingdings" panose="05000000000000000000" pitchFamily="2" charset="2"/>
              <a:buChar char="§"/>
            </a:pPr>
            <a:r>
              <a:rPr lang="en-US" sz="2400" b="1" dirty="0"/>
              <a:t>Developing Citizens of Character for xx Years!</a:t>
            </a:r>
          </a:p>
          <a:p>
            <a:pPr lvl="1">
              <a:spcBef>
                <a:spcPts val="1000"/>
              </a:spcBef>
            </a:pPr>
            <a:endParaRPr lang="en-US" sz="2400" b="1" i="1" dirty="0"/>
          </a:p>
          <a:p>
            <a:pPr lvl="1">
              <a:spcBef>
                <a:spcPts val="1000"/>
              </a:spcBef>
            </a:pPr>
            <a:endParaRPr lang="en-US" sz="2400" b="1" dirty="0">
              <a:latin typeface="+mj-lt"/>
            </a:endParaRPr>
          </a:p>
          <a:p>
            <a:pPr marL="800100" lvl="1" indent="-342900">
              <a:spcBef>
                <a:spcPts val="1000"/>
              </a:spcBef>
              <a:buFont typeface="Wingdings" panose="05000000000000000000" pitchFamily="2" charset="2"/>
              <a:buChar char="§"/>
            </a:pPr>
            <a:endParaRPr lang="en-US" sz="2400" b="1" dirty="0">
              <a:latin typeface="+mj-lt"/>
            </a:endParaRPr>
          </a:p>
          <a:p>
            <a:pPr lvl="1">
              <a:spcBef>
                <a:spcPts val="1000"/>
              </a:spcBef>
            </a:pPr>
            <a:r>
              <a:rPr lang="en-US" sz="2400" b="1" dirty="0"/>
              <a:t>	 </a:t>
            </a:r>
            <a:endParaRPr lang="en-US" sz="2400" b="1" i="1" dirty="0"/>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4251741" cy="369332"/>
          </a:xfrm>
          <a:prstGeom prst="rect">
            <a:avLst/>
          </a:prstGeom>
          <a:noFill/>
        </p:spPr>
        <p:txBody>
          <a:bodyPr wrap="none" rtlCol="0">
            <a:spAutoFit/>
          </a:bodyPr>
          <a:lstStyle/>
          <a:p>
            <a:r>
              <a:rPr lang="en-US" b="1" i="1" dirty="0">
                <a:solidFill>
                  <a:schemeClr val="accent6">
                    <a:lumMod val="75000"/>
                  </a:schemeClr>
                </a:solidFill>
              </a:rPr>
              <a:t>Cadet Colonel Bill E. Goat - Commander</a:t>
            </a:r>
          </a:p>
        </p:txBody>
      </p:sp>
      <p:sp>
        <p:nvSpPr>
          <p:cNvPr id="6" name="TextBox 5">
            <a:extLst>
              <a:ext uri="{FF2B5EF4-FFF2-40B4-BE49-F238E27FC236}">
                <a16:creationId xmlns:a16="http://schemas.microsoft.com/office/drawing/2014/main" id="{BC569DC6-7F50-5EB9-5F35-1BE6160A9A16}"/>
              </a:ext>
            </a:extLst>
          </p:cNvPr>
          <p:cNvSpPr txBox="1"/>
          <p:nvPr/>
        </p:nvSpPr>
        <p:spPr>
          <a:xfrm>
            <a:off x="9849228" y="564558"/>
            <a:ext cx="1836698" cy="400110"/>
          </a:xfrm>
          <a:prstGeom prst="rect">
            <a:avLst/>
          </a:prstGeom>
          <a:solidFill>
            <a:schemeClr val="bg1">
              <a:lumMod val="50000"/>
            </a:schemeClr>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OPTIONAL</a:t>
            </a:r>
          </a:p>
        </p:txBody>
      </p:sp>
      <p:graphicFrame>
        <p:nvGraphicFramePr>
          <p:cNvPr id="7" name="Diagram 6">
            <a:extLst>
              <a:ext uri="{FF2B5EF4-FFF2-40B4-BE49-F238E27FC236}">
                <a16:creationId xmlns:a16="http://schemas.microsoft.com/office/drawing/2014/main" id="{B16AC295-6E9B-F7CA-5801-2D223B657387}"/>
              </a:ext>
            </a:extLst>
          </p:cNvPr>
          <p:cNvGraphicFramePr/>
          <p:nvPr>
            <p:extLst>
              <p:ext uri="{D42A27DB-BD31-4B8C-83A1-F6EECF244321}">
                <p14:modId xmlns:p14="http://schemas.microsoft.com/office/powerpoint/2010/main" val="516258598"/>
              </p:ext>
            </p:extLst>
          </p:nvPr>
        </p:nvGraphicFramePr>
        <p:xfrm>
          <a:off x="2289327" y="1950870"/>
          <a:ext cx="7619541"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C5A82E3A-C35F-F127-E6B4-A9CD78FDA5B9}"/>
              </a:ext>
            </a:extLst>
          </p:cNvPr>
          <p:cNvSpPr txBox="1"/>
          <p:nvPr/>
        </p:nvSpPr>
        <p:spPr>
          <a:xfrm>
            <a:off x="182879" y="4904671"/>
            <a:ext cx="11629559" cy="1451679"/>
          </a:xfrm>
          <a:prstGeom prst="rect">
            <a:avLst/>
          </a:prstGeom>
          <a:noFill/>
        </p:spPr>
        <p:txBody>
          <a:bodyPr wrap="square">
            <a:spAutoFit/>
          </a:bodyPr>
          <a:lstStyle/>
          <a:p>
            <a:pPr lvl="1">
              <a:spcBef>
                <a:spcPts val="1000"/>
              </a:spcBef>
            </a:pPr>
            <a:r>
              <a:rPr lang="en-US" sz="3200" b="1" i="1" dirty="0"/>
              <a:t>UNIT STRENGTH </a:t>
            </a:r>
            <a:r>
              <a:rPr lang="en-US" sz="2400" b="1" dirty="0">
                <a:solidFill>
                  <a:srgbClr val="898989"/>
                </a:solidFill>
                <a:latin typeface="+mj-lt"/>
              </a:rPr>
              <a:t>(example)</a:t>
            </a:r>
          </a:p>
          <a:p>
            <a:pPr marL="800100" lvl="1" indent="-342900">
              <a:spcBef>
                <a:spcPts val="400"/>
              </a:spcBef>
              <a:buFont typeface="Wingdings" panose="05000000000000000000" pitchFamily="2" charset="2"/>
              <a:buChar char="§"/>
            </a:pPr>
            <a:r>
              <a:rPr lang="en-US" sz="2400" b="1" dirty="0"/>
              <a:t>AY 202x-202x Enrollment:  xxx Cadets assigned to x Flights</a:t>
            </a:r>
          </a:p>
          <a:p>
            <a:pPr lvl="1">
              <a:spcBef>
                <a:spcPts val="600"/>
              </a:spcBef>
              <a:buClrTx/>
            </a:pPr>
            <a:r>
              <a:rPr lang="en-US" sz="2400" b="1" dirty="0"/>
              <a:t>    - Cadets By AS Level:  AS-I: xx     AS-II: xx     AS-III: xx     AS-IV: xx 	 </a:t>
            </a:r>
            <a:endParaRPr lang="en-US" sz="2400" b="1" i="1" dirty="0"/>
          </a:p>
        </p:txBody>
      </p:sp>
    </p:spTree>
    <p:extLst>
      <p:ext uri="{BB962C8B-B14F-4D97-AF65-F5344CB8AC3E}">
        <p14:creationId xmlns:p14="http://schemas.microsoft.com/office/powerpoint/2010/main" val="3080498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587829" y="419426"/>
            <a:ext cx="8105967" cy="666035"/>
          </a:xfrm>
        </p:spPr>
        <p:txBody>
          <a:bodyPr>
            <a:noAutofit/>
          </a:bodyPr>
          <a:lstStyle/>
          <a:p>
            <a:pPr algn="l"/>
            <a:r>
              <a:rPr lang="en-US" sz="4000" b="1" u="sng" dirty="0">
                <a:effectLst>
                  <a:outerShdw blurRad="38100" dist="38100" dir="2700000" algn="tl">
                    <a:srgbClr val="000000">
                      <a:alpha val="43137"/>
                    </a:srgbClr>
                  </a:outerShdw>
                </a:effectLst>
              </a:rPr>
              <a:t>UNIT SUMMARY </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CADET MISSION BRIEF TEMPLATE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r>
              <a:rPr lang="en-US" dirty="0"/>
              <a:t> </a:t>
            </a:r>
          </a:p>
        </p:txBody>
      </p:sp>
      <p:sp>
        <p:nvSpPr>
          <p:cNvPr id="5" name="Rectangle 17">
            <a:extLst>
              <a:ext uri="{FF2B5EF4-FFF2-40B4-BE49-F238E27FC236}">
                <a16:creationId xmlns:a16="http://schemas.microsoft.com/office/drawing/2014/main" id="{B6647192-071B-868F-E731-2935720E9F38}"/>
              </a:ext>
            </a:extLst>
          </p:cNvPr>
          <p:cNvSpPr>
            <a:spLocks noChangeArrowheads="1"/>
          </p:cNvSpPr>
          <p:nvPr/>
        </p:nvSpPr>
        <p:spPr bwMode="auto">
          <a:xfrm>
            <a:off x="626707" y="1085461"/>
            <a:ext cx="11336693" cy="43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l"/>
            <a:endParaRPr lang="en-US" sz="1400" b="1" dirty="0">
              <a:solidFill>
                <a:schemeClr val="tx1"/>
              </a:solidFill>
            </a:endParaRPr>
          </a:p>
        </p:txBody>
      </p:sp>
      <p:sp>
        <p:nvSpPr>
          <p:cNvPr id="4" name="TextBox 3">
            <a:extLst>
              <a:ext uri="{FF2B5EF4-FFF2-40B4-BE49-F238E27FC236}">
                <a16:creationId xmlns:a16="http://schemas.microsoft.com/office/drawing/2014/main" id="{B179E6A9-7856-645D-0912-8B6655987A31}"/>
              </a:ext>
            </a:extLst>
          </p:cNvPr>
          <p:cNvSpPr txBox="1"/>
          <p:nvPr/>
        </p:nvSpPr>
        <p:spPr>
          <a:xfrm>
            <a:off x="182879" y="1338343"/>
            <a:ext cx="11336693" cy="5416868"/>
          </a:xfrm>
          <a:prstGeom prst="rect">
            <a:avLst/>
          </a:prstGeom>
          <a:noFill/>
        </p:spPr>
        <p:txBody>
          <a:bodyPr wrap="square">
            <a:spAutoFit/>
          </a:bodyPr>
          <a:lstStyle/>
          <a:p>
            <a:pPr lvl="1">
              <a:spcBef>
                <a:spcPts val="1000"/>
              </a:spcBef>
            </a:pPr>
            <a:r>
              <a:rPr lang="en-US" sz="2000" b="1" dirty="0">
                <a:solidFill>
                  <a:srgbClr val="C00000"/>
                </a:solidFill>
                <a:latin typeface="+mj-lt"/>
              </a:rPr>
              <a:t>Overview: Describe how cadet leaders operate on a day-to-day basics.</a:t>
            </a:r>
            <a:endParaRPr lang="en-US" sz="3200" b="1" i="1" dirty="0"/>
          </a:p>
          <a:p>
            <a:pPr lvl="1">
              <a:spcBef>
                <a:spcPts val="1000"/>
              </a:spcBef>
            </a:pPr>
            <a:r>
              <a:rPr lang="en-US" sz="3200" b="1" i="1" dirty="0"/>
              <a:t>COMMAND &amp; CONTROL </a:t>
            </a:r>
            <a:r>
              <a:rPr lang="en-US" sz="2400" b="1" dirty="0">
                <a:solidFill>
                  <a:srgbClr val="898989"/>
                </a:solidFill>
                <a:latin typeface="+mj-lt"/>
              </a:rPr>
              <a:t>(examples)</a:t>
            </a:r>
          </a:p>
          <a:p>
            <a:pPr marL="800100" lvl="1" indent="-342900">
              <a:spcAft>
                <a:spcPts val="600"/>
              </a:spcAft>
              <a:buFont typeface="Wingdings" panose="05000000000000000000" pitchFamily="2" charset="2"/>
              <a:buChar char="§"/>
            </a:pPr>
            <a:r>
              <a:rPr lang="en-US" sz="2400" b="1" dirty="0">
                <a:latin typeface="+mj-lt"/>
              </a:rPr>
              <a:t>Leadership Structure within the Classroom</a:t>
            </a:r>
          </a:p>
          <a:p>
            <a:pPr marL="800100" lvl="1" indent="-342900">
              <a:spcAft>
                <a:spcPts val="600"/>
              </a:spcAft>
              <a:buFont typeface="Wingdings" panose="05000000000000000000" pitchFamily="2" charset="2"/>
              <a:buChar char="§"/>
            </a:pPr>
            <a:r>
              <a:rPr lang="en-US" sz="2400" b="1" dirty="0">
                <a:latin typeface="+mj-lt"/>
              </a:rPr>
              <a:t>How cadet staff plans, organizes, and executes unit activities</a:t>
            </a:r>
          </a:p>
          <a:p>
            <a:pPr marL="800100" lvl="1" indent="-342900">
              <a:spcAft>
                <a:spcPts val="600"/>
              </a:spcAft>
              <a:buFont typeface="Wingdings" panose="05000000000000000000" pitchFamily="2" charset="2"/>
              <a:buChar char="§"/>
            </a:pPr>
            <a:r>
              <a:rPr lang="en-US" sz="2400" b="1" dirty="0">
                <a:latin typeface="+mj-lt"/>
              </a:rPr>
              <a:t>How information is disseminated within the unit</a:t>
            </a:r>
            <a:endParaRPr lang="en-US" sz="2400" b="0" i="0" dirty="0">
              <a:solidFill>
                <a:srgbClr val="000000"/>
              </a:solidFill>
              <a:effectLst/>
              <a:latin typeface="+mj-lt"/>
            </a:endParaRPr>
          </a:p>
          <a:p>
            <a:pPr lvl="1">
              <a:spcBef>
                <a:spcPts val="1000"/>
              </a:spcBef>
            </a:pPr>
            <a:r>
              <a:rPr lang="en-US" sz="2000" b="1" dirty="0">
                <a:solidFill>
                  <a:srgbClr val="C00000"/>
                </a:solidFill>
                <a:latin typeface="+mj-lt"/>
              </a:rPr>
              <a:t>Overview: Feature cadet grad rates and unit honors, praises, etc.</a:t>
            </a:r>
            <a:endParaRPr lang="en-US" sz="3200" b="1" i="1" dirty="0"/>
          </a:p>
          <a:p>
            <a:pPr lvl="1">
              <a:spcBef>
                <a:spcPts val="1000"/>
              </a:spcBef>
            </a:pPr>
            <a:r>
              <a:rPr lang="en-US" sz="3200" b="1" i="1" dirty="0"/>
              <a:t>OTHER PERTINENT INFORMATION </a:t>
            </a:r>
            <a:r>
              <a:rPr lang="en-US" sz="2400" b="1" dirty="0">
                <a:solidFill>
                  <a:srgbClr val="898989"/>
                </a:solidFill>
                <a:latin typeface="+mj-lt"/>
              </a:rPr>
              <a:t>(examples)</a:t>
            </a:r>
          </a:p>
          <a:p>
            <a:pPr marL="800100" lvl="1" indent="-342900">
              <a:spcAft>
                <a:spcPts val="600"/>
              </a:spcAft>
              <a:buFont typeface="Wingdings" panose="05000000000000000000" pitchFamily="2" charset="2"/>
              <a:buChar char="§"/>
            </a:pPr>
            <a:r>
              <a:rPr lang="en-US" sz="2400" b="1" dirty="0">
                <a:latin typeface="+mj-lt"/>
              </a:rPr>
              <a:t>Cadet graduation rate vs. Schools graduation rate</a:t>
            </a:r>
          </a:p>
          <a:p>
            <a:pPr marL="800100" lvl="1" indent="-342900">
              <a:spcAft>
                <a:spcPts val="600"/>
              </a:spcAft>
              <a:buFont typeface="Wingdings" panose="05000000000000000000" pitchFamily="2" charset="2"/>
              <a:buChar char="§"/>
            </a:pPr>
            <a:r>
              <a:rPr lang="en-US" sz="2400" b="1" dirty="0">
                <a:latin typeface="+mj-lt"/>
              </a:rPr>
              <a:t>Accolades received from the community</a:t>
            </a:r>
          </a:p>
          <a:p>
            <a:pPr lvl="1"/>
            <a:endParaRPr lang="en-US" sz="2400" b="1" dirty="0">
              <a:latin typeface="+mj-lt"/>
            </a:endParaRPr>
          </a:p>
          <a:p>
            <a:pPr lvl="1"/>
            <a:endParaRPr lang="en-US" sz="2400" b="1" dirty="0">
              <a:latin typeface="+mj-lt"/>
            </a:endParaRPr>
          </a:p>
          <a:p>
            <a:pPr marL="800100" lvl="1" indent="-342900">
              <a:buFont typeface="Wingdings" panose="05000000000000000000" pitchFamily="2" charset="2"/>
              <a:buChar char="§"/>
            </a:pPr>
            <a:endParaRPr lang="en-US" sz="2400" b="1" dirty="0">
              <a:latin typeface="+mj-lt"/>
            </a:endParaRPr>
          </a:p>
        </p:txBody>
      </p:sp>
      <p:sp>
        <p:nvSpPr>
          <p:cNvPr id="3" name="TextBox 2">
            <a:extLst>
              <a:ext uri="{FF2B5EF4-FFF2-40B4-BE49-F238E27FC236}">
                <a16:creationId xmlns:a16="http://schemas.microsoft.com/office/drawing/2014/main" id="{25F019FA-6AFC-06D5-8FA7-6AD45B3CAC98}"/>
              </a:ext>
            </a:extLst>
          </p:cNvPr>
          <p:cNvSpPr txBox="1"/>
          <p:nvPr/>
        </p:nvSpPr>
        <p:spPr>
          <a:xfrm>
            <a:off x="606288" y="927414"/>
            <a:ext cx="4251741" cy="369332"/>
          </a:xfrm>
          <a:prstGeom prst="rect">
            <a:avLst/>
          </a:prstGeom>
          <a:noFill/>
        </p:spPr>
        <p:txBody>
          <a:bodyPr wrap="none" rtlCol="0">
            <a:spAutoFit/>
          </a:bodyPr>
          <a:lstStyle/>
          <a:p>
            <a:r>
              <a:rPr lang="en-US" b="1" i="1" dirty="0">
                <a:solidFill>
                  <a:schemeClr val="accent6">
                    <a:lumMod val="75000"/>
                  </a:schemeClr>
                </a:solidFill>
              </a:rPr>
              <a:t>Cadet Colonel Bill E. Goat - Commander</a:t>
            </a:r>
          </a:p>
        </p:txBody>
      </p:sp>
      <p:sp>
        <p:nvSpPr>
          <p:cNvPr id="6" name="TextBox 5">
            <a:extLst>
              <a:ext uri="{FF2B5EF4-FFF2-40B4-BE49-F238E27FC236}">
                <a16:creationId xmlns:a16="http://schemas.microsoft.com/office/drawing/2014/main" id="{BC569DC6-7F50-5EB9-5F35-1BE6160A9A16}"/>
              </a:ext>
            </a:extLst>
          </p:cNvPr>
          <p:cNvSpPr txBox="1"/>
          <p:nvPr/>
        </p:nvSpPr>
        <p:spPr>
          <a:xfrm>
            <a:off x="9849228" y="564558"/>
            <a:ext cx="1836698" cy="400110"/>
          </a:xfrm>
          <a:prstGeom prst="rect">
            <a:avLst/>
          </a:prstGeom>
          <a:solidFill>
            <a:schemeClr val="bg1">
              <a:lumMod val="50000"/>
            </a:schemeClr>
          </a:solidFill>
          <a:scene3d>
            <a:camera prst="orthographicFront"/>
            <a:lightRig rig="threePt" dir="t"/>
          </a:scene3d>
          <a:sp3d>
            <a:bevelT/>
          </a:sp3d>
        </p:spPr>
        <p:txBody>
          <a:bodyPr wrap="square" rtlCol="0">
            <a:spAutoFit/>
          </a:bodyPr>
          <a:lstStyle/>
          <a:p>
            <a:pPr algn="ctr"/>
            <a:r>
              <a:rPr lang="en-US" sz="2000" dirty="0">
                <a:solidFill>
                  <a:schemeClr val="bg1"/>
                </a:solidFill>
                <a:latin typeface="Arial" pitchFamily="34" charset="0"/>
                <a:cs typeface="Arial" pitchFamily="34" charset="0"/>
              </a:rPr>
              <a:t>OPTIONAL</a:t>
            </a:r>
          </a:p>
        </p:txBody>
      </p:sp>
    </p:spTree>
    <p:extLst>
      <p:ext uri="{BB962C8B-B14F-4D97-AF65-F5344CB8AC3E}">
        <p14:creationId xmlns:p14="http://schemas.microsoft.com/office/powerpoint/2010/main" val="697038184"/>
      </p:ext>
    </p:extLst>
  </p:cSld>
  <p:clrMapOvr>
    <a:masterClrMapping/>
  </p:clrMapOvr>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67328976 Minimalist presentation_Win32_v3" id="{68F91E1F-47E3-4784-97BA-A7779D45FCD8}" vid="{DD4A590D-E633-4E0F-B7C2-7C0F99B0E2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29871E02-0625-4B19-9E83-24FAEB4AAE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6CD170-8994-4B78-9EA8-2A6D16DEF2E0}">
  <ds:schemaRefs>
    <ds:schemaRef ds:uri="http://schemas.microsoft.com/sharepoint/v3/contenttype/forms"/>
  </ds:schemaRefs>
</ds:datastoreItem>
</file>

<file path=customXml/itemProps3.xml><?xml version="1.0" encoding="utf-8"?>
<ds:datastoreItem xmlns:ds="http://schemas.openxmlformats.org/officeDocument/2006/customXml" ds:itemID="{62C4DF17-F044-499E-9F05-A29D5AD84F2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3409</TotalTime>
  <Words>2552</Words>
  <Application>Microsoft Office PowerPoint</Application>
  <PresentationFormat>Widescreen</PresentationFormat>
  <Paragraphs>423</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Tenorite</vt:lpstr>
      <vt:lpstr>Wingdings</vt:lpstr>
      <vt:lpstr>Office Theme</vt:lpstr>
      <vt:lpstr>CADET MISSION BRIEF Template  |  EXAMPLE</vt:lpstr>
      <vt:lpstr>PREREQUISITES… getting started</vt:lpstr>
      <vt:lpstr>PREPARATION</vt:lpstr>
      <vt:lpstr>EXCEED THE STANDARD</vt:lpstr>
      <vt:lpstr>THE BRIEFING</vt:lpstr>
      <vt:lpstr>WELCOME TO ANY HIGH SCHOOL ZZ-001</vt:lpstr>
      <vt:lpstr>OVERVIEW</vt:lpstr>
      <vt:lpstr>UNIT STRUCTURE</vt:lpstr>
      <vt:lpstr>UNIT SUMMARY </vt:lpstr>
      <vt:lpstr>UNIT Goals and measures</vt:lpstr>
      <vt:lpstr>UNIT Goals and measures</vt:lpstr>
      <vt:lpstr>UNIT Goals and measures</vt:lpstr>
      <vt:lpstr>UNIT health and wellness</vt:lpstr>
      <vt:lpstr>UNIT health and wellness</vt:lpstr>
      <vt:lpstr>UNIT community service </vt:lpstr>
      <vt:lpstr>UNIT community service SUMMARY </vt:lpstr>
      <vt:lpstr>UNIT Curriculum in action (CIA) </vt:lpstr>
      <vt:lpstr>UNIT leadership development </vt:lpstr>
      <vt:lpstr>UNIT leadership development </vt:lpstr>
      <vt:lpstr>UNIT leadership development </vt:lpstr>
      <vt:lpstr>UNIT leadership development </vt:lpstr>
      <vt:lpstr>cadets ACROSS campus  </vt:lpstr>
      <vt:lpstr>unit achievements </vt:lpstr>
      <vt:lpstr>cadet accomplishments </vt:lpstr>
      <vt:lpstr>cadet accomplishments </vt:lpstr>
      <vt:lpstr>Cadets in action </vt:lpstr>
      <vt:lpstr>SUMMARY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CADET MISSION BRIEF TeMPLATE</dc:title>
  <dc:creator>DAVIS, KENT D CIV USAF AETC HOLM CENTER/JRO</dc:creator>
  <cp:lastModifiedBy>WHITE, WARNER D CIV USAF AETC HOLM CENTER/JRS</cp:lastModifiedBy>
  <cp:revision>126</cp:revision>
  <dcterms:created xsi:type="dcterms:W3CDTF">2023-09-07T13:11:48Z</dcterms:created>
  <dcterms:modified xsi:type="dcterms:W3CDTF">2023-10-05T15:05:30Z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